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25"/>
  </p:notesMasterIdLst>
  <p:handoutMasterIdLst>
    <p:handoutMasterId r:id="rId26"/>
  </p:handoutMasterIdLst>
  <p:sldIdLst>
    <p:sldId id="281" r:id="rId5"/>
    <p:sldId id="355" r:id="rId6"/>
    <p:sldId id="354" r:id="rId7"/>
    <p:sldId id="361" r:id="rId8"/>
    <p:sldId id="272" r:id="rId9"/>
    <p:sldId id="353" r:id="rId10"/>
    <p:sldId id="362" r:id="rId11"/>
    <p:sldId id="363" r:id="rId12"/>
    <p:sldId id="366" r:id="rId13"/>
    <p:sldId id="364" r:id="rId14"/>
    <p:sldId id="365" r:id="rId15"/>
    <p:sldId id="369" r:id="rId16"/>
    <p:sldId id="370" r:id="rId17"/>
    <p:sldId id="371" r:id="rId18"/>
    <p:sldId id="367" r:id="rId19"/>
    <p:sldId id="368" r:id="rId20"/>
    <p:sldId id="372" r:id="rId21"/>
    <p:sldId id="373" r:id="rId22"/>
    <p:sldId id="374" r:id="rId23"/>
    <p:sldId id="375" r:id="rId24"/>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0" userDrawn="1">
          <p15:clr>
            <a:srgbClr val="A4A3A4"/>
          </p15:clr>
        </p15:guide>
        <p15:guide id="2" pos="739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3D9"/>
    <a:srgbClr val="FFB715"/>
    <a:srgbClr val="FFC2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807" autoAdjust="0"/>
  </p:normalViewPr>
  <p:slideViewPr>
    <p:cSldViewPr snapToGrid="0">
      <p:cViewPr varScale="1">
        <p:scale>
          <a:sx n="114" d="100"/>
          <a:sy n="114" d="100"/>
        </p:scale>
        <p:origin x="414" y="102"/>
      </p:cViewPr>
      <p:guideLst>
        <p:guide pos="360"/>
        <p:guide pos="7392"/>
        <p:guide orient="horz" pos="2160"/>
      </p:guideLst>
    </p:cSldViewPr>
  </p:slideViewPr>
  <p:notesTextViewPr>
    <p:cViewPr>
      <p:scale>
        <a:sx n="1" d="1"/>
        <a:sy n="1" d="1"/>
      </p:scale>
      <p:origin x="0" y="0"/>
    </p:cViewPr>
  </p:notesTextViewPr>
  <p:sorterViewPr>
    <p:cViewPr>
      <p:scale>
        <a:sx n="100" d="100"/>
        <a:sy n="100" d="100"/>
      </p:scale>
      <p:origin x="0" y="-480"/>
    </p:cViewPr>
  </p:sorterViewPr>
  <p:notesViewPr>
    <p:cSldViewPr snapToGrid="0">
      <p:cViewPr varScale="1">
        <p:scale>
          <a:sx n="99" d="100"/>
          <a:sy n="99" d="100"/>
        </p:scale>
        <p:origin x="28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US"/>
        </a:p>
      </dgm:t>
    </dgm:pt>
    <dgm:pt modelId="{E4033A39-DCC4-4038-9562-AEDDBBB37A99}">
      <dgm:prSet phldrT="[Text]" custT="1"/>
      <dgm:spPr>
        <a:solidFill>
          <a:schemeClr val="accent4"/>
        </a:solidFill>
        <a:ln>
          <a:solidFill>
            <a:schemeClr val="accent4"/>
          </a:solidFill>
        </a:ln>
      </dgm:spPr>
      <dgm:t>
        <a:bodyPr rtlCol="0"/>
        <a:lstStyle/>
        <a:p>
          <a:pPr rtl="0"/>
          <a:r>
            <a:rPr lang="ru-RU" sz="2400" b="1" noProof="0" dirty="0">
              <a:latin typeface="Calibri" panose="020F0502020204030204" pitchFamily="34" charset="0"/>
              <a:cs typeface="Calibri" panose="020F0502020204030204" pitchFamily="34" charset="0"/>
            </a:rPr>
            <a:t>ОПТИМИЗИРУЮЩАЯ</a:t>
          </a:r>
        </a:p>
      </dgm:t>
    </dgm:pt>
    <dgm:pt modelId="{048EEAE6-78BA-4B00-B7BB-9C22DBB1E8F4}" type="parTrans" cxnId="{32EF2862-2950-4DF8-BEA8-CD19460CCA31}">
      <dgm:prSet/>
      <dgm:spPr/>
      <dgm:t>
        <a:bodyPr rtlCol="0"/>
        <a:lstStyle/>
        <a:p>
          <a:pPr rtl="0"/>
          <a:endParaRPr lang="ru-RU" noProof="0" dirty="0">
            <a:latin typeface="Calibri" panose="020F0502020204030204" pitchFamily="34" charset="0"/>
            <a:cs typeface="Calibri" panose="020F0502020204030204" pitchFamily="34" charset="0"/>
          </a:endParaRPr>
        </a:p>
      </dgm:t>
    </dgm:pt>
    <dgm:pt modelId="{80AB0E5B-0C58-465D-A545-5B21133D2849}" type="sibTrans" cxnId="{32EF2862-2950-4DF8-BEA8-CD19460CCA31}">
      <dgm:prSet/>
      <dgm:spPr/>
      <dgm:t>
        <a:bodyPr rtlCol="0"/>
        <a:lstStyle/>
        <a:p>
          <a:pPr rtl="0"/>
          <a:endParaRPr lang="ru-RU" noProof="0" dirty="0">
            <a:latin typeface="Calibri" panose="020F0502020204030204" pitchFamily="34" charset="0"/>
            <a:cs typeface="Calibri" panose="020F0502020204030204" pitchFamily="34" charset="0"/>
          </a:endParaRPr>
        </a:p>
      </dgm:t>
    </dgm:pt>
    <dgm:pt modelId="{A4C0B4E4-70AD-4901-9E3F-7EA25DD6DAA1}">
      <dgm:prSet phldrT="[Text]" custT="1"/>
      <dgm:spPr>
        <a:solidFill>
          <a:schemeClr val="accent4">
            <a:lumMod val="40000"/>
            <a:lumOff val="60000"/>
          </a:schemeClr>
        </a:solidFill>
        <a:effectLst>
          <a:softEdge rad="127000"/>
        </a:effectLst>
      </dgm:spPr>
      <dgm:t>
        <a:bodyPr rtlCol="0"/>
        <a:lstStyle/>
        <a:p>
          <a:pPr rtl="0">
            <a:spcAft>
              <a:spcPts val="0"/>
            </a:spcAft>
          </a:pPr>
          <a:endParaRPr lang="ru-RU" sz="1800" b="0" i="0" u="none" noProof="0" dirty="0">
            <a:solidFill>
              <a:srgbClr val="002060"/>
            </a:solidFill>
            <a:latin typeface="Calibri" panose="020F0502020204030204" pitchFamily="34" charset="0"/>
            <a:cs typeface="Calibri" panose="020F0502020204030204" pitchFamily="34" charset="0"/>
          </a:endParaRPr>
        </a:p>
        <a:p>
          <a:pPr rtl="0">
            <a:spcAft>
              <a:spcPts val="0"/>
            </a:spcAft>
          </a:pPr>
          <a:r>
            <a:rPr lang="ru-RU" sz="2000" b="1" i="0" u="none" noProof="0" dirty="0">
              <a:solidFill>
                <a:srgbClr val="FF0000"/>
              </a:solidFill>
              <a:latin typeface="Calibri" panose="020F0502020204030204" pitchFamily="34" charset="0"/>
              <a:cs typeface="Calibri" panose="020F0502020204030204" pitchFamily="34" charset="0"/>
            </a:rPr>
            <a:t>К</a:t>
          </a:r>
          <a:r>
            <a:rPr lang="ru-RU" sz="2000" b="1" i="0" u="none" noProof="0" dirty="0">
              <a:solidFill>
                <a:srgbClr val="002060"/>
              </a:solidFill>
              <a:latin typeface="Calibri" panose="020F0502020204030204" pitchFamily="34" charset="0"/>
              <a:cs typeface="Calibri" panose="020F0502020204030204" pitchFamily="34" charset="0"/>
            </a:rPr>
            <a:t>Д позволяет </a:t>
          </a:r>
        </a:p>
        <a:p>
          <a:pPr rtl="0">
            <a:spcAft>
              <a:spcPts val="0"/>
            </a:spcAft>
          </a:pPr>
          <a:r>
            <a:rPr lang="ru-RU" sz="2000" b="0" i="0" u="none" noProof="0" dirty="0">
              <a:solidFill>
                <a:srgbClr val="002060"/>
              </a:solidFill>
              <a:latin typeface="Calibri" panose="020F0502020204030204" pitchFamily="34" charset="0"/>
              <a:cs typeface="Calibri" panose="020F0502020204030204" pitchFamily="34" charset="0"/>
            </a:rPr>
            <a:t>избежать открытых конфликтов между работниками и работодателем. </a:t>
          </a:r>
          <a:endParaRPr lang="ru-RU" sz="2000" noProof="0" dirty="0">
            <a:solidFill>
              <a:srgbClr val="002060"/>
            </a:solidFill>
            <a:latin typeface="Calibri" panose="020F0502020204030204" pitchFamily="34" charset="0"/>
            <a:cs typeface="Calibri" panose="020F0502020204030204" pitchFamily="34" charset="0"/>
          </a:endParaRPr>
        </a:p>
      </dgm:t>
    </dgm:pt>
    <dgm:pt modelId="{701D9033-BAD3-4299-933F-A47AFDC2ECD0}" type="parTrans" cxnId="{5E74CB62-E52E-4CEE-8AA1-9812BFC0D67E}">
      <dgm:prSet/>
      <dgm:spPr/>
      <dgm:t>
        <a:bodyPr rtlCol="0"/>
        <a:lstStyle/>
        <a:p>
          <a:pPr rtl="0"/>
          <a:endParaRPr lang="ru-RU" noProof="0" dirty="0">
            <a:latin typeface="Calibri" panose="020F0502020204030204" pitchFamily="34" charset="0"/>
            <a:cs typeface="Calibri" panose="020F0502020204030204" pitchFamily="34" charset="0"/>
          </a:endParaRPr>
        </a:p>
      </dgm:t>
    </dgm:pt>
    <dgm:pt modelId="{657DB10D-2517-48AA-B970-6D815DBD4123}" type="sibTrans" cxnId="{5E74CB62-E52E-4CEE-8AA1-9812BFC0D67E}">
      <dgm:prSet/>
      <dgm:spPr/>
      <dgm:t>
        <a:bodyPr rtlCol="0"/>
        <a:lstStyle/>
        <a:p>
          <a:pPr rtl="0"/>
          <a:endParaRPr lang="ru-RU" noProof="0" dirty="0">
            <a:latin typeface="Calibri" panose="020F0502020204030204" pitchFamily="34" charset="0"/>
            <a:cs typeface="Calibri" panose="020F0502020204030204" pitchFamily="34" charset="0"/>
          </a:endParaRPr>
        </a:p>
      </dgm:t>
    </dgm:pt>
    <dgm:pt modelId="{87BF7896-20EA-4E8F-B6F4-A34EC5C9CB50}">
      <dgm:prSet phldrT="[Text]" custT="1"/>
      <dgm:spPr>
        <a:solidFill>
          <a:schemeClr val="accent5"/>
        </a:solidFill>
        <a:ln>
          <a:solidFill>
            <a:schemeClr val="accent5"/>
          </a:solidFill>
        </a:ln>
      </dgm:spPr>
      <dgm:t>
        <a:bodyPr rtlCol="0"/>
        <a:lstStyle/>
        <a:p>
          <a:pPr rtl="0"/>
          <a:r>
            <a:rPr lang="ru-RU" sz="2400" b="1" noProof="0" dirty="0">
              <a:latin typeface="Calibri" panose="020F0502020204030204" pitchFamily="34" charset="0"/>
              <a:cs typeface="Calibri" panose="020F0502020204030204" pitchFamily="34" charset="0"/>
            </a:rPr>
            <a:t>НОРМАТИВНО- РЕГУЛИРУЮЩАЯ</a:t>
          </a:r>
        </a:p>
      </dgm:t>
    </dgm:pt>
    <dgm:pt modelId="{05E47BA5-F724-4AEE-9B5B-401F18E028E6}" type="parTrans" cxnId="{92330C11-C197-4512-BDA4-8D8A69AF7D1C}">
      <dgm:prSet/>
      <dgm:spPr/>
      <dgm:t>
        <a:bodyPr rtlCol="0"/>
        <a:lstStyle/>
        <a:p>
          <a:pPr rtl="0"/>
          <a:endParaRPr lang="ru-RU" noProof="0" dirty="0">
            <a:latin typeface="Calibri" panose="020F0502020204030204" pitchFamily="34" charset="0"/>
            <a:cs typeface="Calibri" panose="020F0502020204030204" pitchFamily="34" charset="0"/>
          </a:endParaRPr>
        </a:p>
      </dgm:t>
    </dgm:pt>
    <dgm:pt modelId="{D63CE73E-35DE-48C3-8753-7648BC953C0D}" type="sibTrans" cxnId="{92330C11-C197-4512-BDA4-8D8A69AF7D1C}">
      <dgm:prSet/>
      <dgm:spPr/>
      <dgm:t>
        <a:bodyPr rtlCol="0"/>
        <a:lstStyle/>
        <a:p>
          <a:pPr rtl="0"/>
          <a:endParaRPr lang="ru-RU" noProof="0" dirty="0">
            <a:latin typeface="Calibri" panose="020F0502020204030204" pitchFamily="34" charset="0"/>
            <a:cs typeface="Calibri" panose="020F0502020204030204" pitchFamily="34" charset="0"/>
          </a:endParaRPr>
        </a:p>
      </dgm:t>
    </dgm:pt>
    <dgm:pt modelId="{43CBB0A2-9D75-4264-8A30-3E8974B40658}">
      <dgm:prSet phldrT="[Text]" custT="1"/>
      <dgm:spPr>
        <a:solidFill>
          <a:schemeClr val="accent5">
            <a:lumMod val="40000"/>
            <a:lumOff val="60000"/>
          </a:schemeClr>
        </a:solidFill>
        <a:effectLst>
          <a:softEdge rad="127000"/>
        </a:effectLst>
      </dgm:spPr>
      <dgm:t>
        <a:bodyPr rtlCol="0"/>
        <a:lstStyle/>
        <a:p>
          <a:pPr algn="ctr" rtl="0">
            <a:spcAft>
              <a:spcPct val="35000"/>
            </a:spcAft>
          </a:pPr>
          <a:r>
            <a:rPr lang="ru-RU" sz="1800" b="0" i="0" u="none" noProof="0" dirty="0">
              <a:solidFill>
                <a:srgbClr val="002060"/>
              </a:solidFill>
              <a:latin typeface="Calibri" panose="020F0502020204030204" pitchFamily="34" charset="0"/>
              <a:cs typeface="Calibri" panose="020F0502020204030204" pitchFamily="34" charset="0"/>
            </a:rPr>
            <a:t> </a:t>
          </a: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ct val="35000"/>
            </a:spcAft>
          </a:pPr>
          <a:endParaRPr lang="ru-RU" sz="1800" b="0" i="0" u="none" noProof="0" dirty="0">
            <a:solidFill>
              <a:srgbClr val="002060"/>
            </a:solidFill>
            <a:latin typeface="Calibri" panose="020F0502020204030204" pitchFamily="34" charset="0"/>
            <a:cs typeface="Calibri" panose="020F0502020204030204" pitchFamily="34" charset="0"/>
          </a:endParaRPr>
        </a:p>
        <a:p>
          <a:pPr algn="ctr" rtl="0">
            <a:spcAft>
              <a:spcPts val="0"/>
            </a:spcAft>
          </a:pPr>
          <a:r>
            <a:rPr lang="ru-RU" sz="2000" b="1" i="0" u="none" noProof="0" dirty="0">
              <a:solidFill>
                <a:srgbClr val="FF0000"/>
              </a:solidFill>
              <a:latin typeface="Calibri" panose="020F0502020204030204" pitchFamily="34" charset="0"/>
              <a:cs typeface="Calibri" panose="020F0502020204030204" pitchFamily="34" charset="0"/>
            </a:rPr>
            <a:t>К</a:t>
          </a:r>
          <a:r>
            <a:rPr lang="ru-RU" sz="2000" b="1" i="0" u="none" noProof="0" dirty="0">
              <a:solidFill>
                <a:srgbClr val="002060"/>
              </a:solidFill>
              <a:latin typeface="Calibri" panose="020F0502020204030204" pitchFamily="34" charset="0"/>
              <a:cs typeface="Calibri" panose="020F0502020204030204" pitchFamily="34" charset="0"/>
            </a:rPr>
            <a:t>Д способствует </a:t>
          </a:r>
        </a:p>
        <a:p>
          <a:pPr algn="ctr" rtl="0">
            <a:spcAft>
              <a:spcPts val="0"/>
            </a:spcAft>
          </a:pPr>
          <a:r>
            <a:rPr lang="ru-RU" sz="2000" b="0" i="0" u="none" noProof="0" dirty="0">
              <a:solidFill>
                <a:srgbClr val="002060"/>
              </a:solidFill>
              <a:latin typeface="Calibri" panose="020F0502020204030204" pitchFamily="34" charset="0"/>
              <a:cs typeface="Calibri" panose="020F0502020204030204" pitchFamily="34" charset="0"/>
            </a:rPr>
            <a:t>упрощению трудовых договоров, </a:t>
          </a:r>
        </a:p>
        <a:p>
          <a:pPr algn="ctr" rtl="0">
            <a:spcAft>
              <a:spcPts val="0"/>
            </a:spcAft>
          </a:pPr>
          <a:r>
            <a:rPr lang="ru-RU" sz="2000" b="0" i="0" u="none" noProof="0" dirty="0">
              <a:solidFill>
                <a:srgbClr val="002060"/>
              </a:solidFill>
              <a:latin typeface="Calibri" panose="020F0502020204030204" pitchFamily="34" charset="0"/>
              <a:cs typeface="Calibri" panose="020F0502020204030204" pitchFamily="34" charset="0"/>
            </a:rPr>
            <a:t>оптимизации </a:t>
          </a:r>
        </a:p>
        <a:p>
          <a:pPr algn="ctr" rtl="0">
            <a:spcAft>
              <a:spcPts val="0"/>
            </a:spcAft>
          </a:pPr>
          <a:r>
            <a:rPr lang="ru-RU" sz="2000" b="0" i="0" u="none" noProof="0" dirty="0">
              <a:solidFill>
                <a:srgbClr val="002060"/>
              </a:solidFill>
              <a:latin typeface="Calibri" panose="020F0502020204030204" pitchFamily="34" charset="0"/>
              <a:cs typeface="Calibri" panose="020F0502020204030204" pitchFamily="34" charset="0"/>
            </a:rPr>
            <a:t>расчетов затрат на оплату труда.</a:t>
          </a:r>
          <a:endParaRPr lang="ru-RU" sz="2000" noProof="0" dirty="0">
            <a:solidFill>
              <a:srgbClr val="002060"/>
            </a:solidFill>
            <a:latin typeface="Calibri" panose="020F0502020204030204" pitchFamily="34" charset="0"/>
            <a:cs typeface="Calibri" panose="020F0502020204030204" pitchFamily="34" charset="0"/>
          </a:endParaRPr>
        </a:p>
      </dgm:t>
    </dgm:pt>
    <dgm:pt modelId="{F806E590-5F8E-48A1-96AC-9E738290D2ED}" type="parTrans" cxnId="{4D2DF581-8128-4440-9E51-29109DC6ED52}">
      <dgm:prSet/>
      <dgm:spPr/>
      <dgm:t>
        <a:bodyPr rtlCol="0"/>
        <a:lstStyle/>
        <a:p>
          <a:pPr rtl="0"/>
          <a:endParaRPr lang="ru-RU" noProof="0" dirty="0">
            <a:latin typeface="Calibri" panose="020F0502020204030204" pitchFamily="34" charset="0"/>
            <a:cs typeface="Calibri" panose="020F0502020204030204" pitchFamily="34" charset="0"/>
          </a:endParaRPr>
        </a:p>
      </dgm:t>
    </dgm:pt>
    <dgm:pt modelId="{20F77EFB-335C-4BC3-AD95-8421EDF343E6}" type="sibTrans" cxnId="{4D2DF581-8128-4440-9E51-29109DC6ED52}">
      <dgm:prSet/>
      <dgm:spPr/>
      <dgm:t>
        <a:bodyPr rtlCol="0"/>
        <a:lstStyle/>
        <a:p>
          <a:pPr rtl="0"/>
          <a:endParaRPr lang="ru-RU" noProof="0" dirty="0">
            <a:latin typeface="Calibri" panose="020F0502020204030204" pitchFamily="34" charset="0"/>
            <a:cs typeface="Calibri" panose="020F0502020204030204" pitchFamily="34" charset="0"/>
          </a:endParaRPr>
        </a:p>
      </dgm:t>
    </dgm:pt>
    <dgm:pt modelId="{B54C8F6C-BE1E-4EAB-B7A0-48DE01FFAA36}">
      <dgm:prSet phldrT="[Text]" custT="1"/>
      <dgm:spPr>
        <a:solidFill>
          <a:schemeClr val="accent1">
            <a:lumMod val="40000"/>
            <a:lumOff val="60000"/>
          </a:schemeClr>
        </a:solidFill>
        <a:effectLst>
          <a:softEdge rad="127000"/>
        </a:effectLst>
      </dgm:spPr>
      <dgm:t>
        <a:bodyPr rtlCol="0"/>
        <a:lstStyle/>
        <a:p>
          <a:pPr rtl="0">
            <a:lnSpc>
              <a:spcPct val="100000"/>
            </a:lnSpc>
            <a:spcAft>
              <a:spcPts val="0"/>
            </a:spcAft>
          </a:pPr>
          <a:r>
            <a:rPr lang="ru-RU" sz="2000" b="1" i="0" u="none" noProof="0" dirty="0">
              <a:solidFill>
                <a:srgbClr val="FF0000"/>
              </a:solidFill>
              <a:latin typeface="Calibri" panose="020F0502020204030204" pitchFamily="34" charset="0"/>
              <a:cs typeface="Calibri" panose="020F0502020204030204" pitchFamily="34" charset="0"/>
            </a:rPr>
            <a:t>К</a:t>
          </a:r>
          <a:r>
            <a:rPr lang="ru-RU" sz="2000" b="1" i="0" u="none" noProof="0" dirty="0">
              <a:solidFill>
                <a:srgbClr val="002060"/>
              </a:solidFill>
              <a:latin typeface="Calibri" panose="020F0502020204030204" pitchFamily="34" charset="0"/>
              <a:cs typeface="Calibri" panose="020F0502020204030204" pitchFamily="34" charset="0"/>
            </a:rPr>
            <a:t>Д</a:t>
          </a:r>
          <a:r>
            <a:rPr lang="ru-RU" sz="2000" b="0" i="0" u="none" noProof="0" dirty="0">
              <a:solidFill>
                <a:srgbClr val="002060"/>
              </a:solidFill>
              <a:latin typeface="Calibri" panose="020F0502020204030204" pitchFamily="34" charset="0"/>
              <a:cs typeface="Calibri" panose="020F0502020204030204" pitchFamily="34" charset="0"/>
            </a:rPr>
            <a:t> </a:t>
          </a:r>
          <a:r>
            <a:rPr lang="ru-RU" sz="2000" b="1" i="0" u="none" noProof="0" dirty="0">
              <a:solidFill>
                <a:srgbClr val="002060"/>
              </a:solidFill>
              <a:latin typeface="Calibri" panose="020F0502020204030204" pitchFamily="34" charset="0"/>
              <a:cs typeface="Calibri" panose="020F0502020204030204" pitchFamily="34" charset="0"/>
            </a:rPr>
            <a:t>призван</a:t>
          </a:r>
          <a:r>
            <a:rPr lang="ru-RU" sz="2000" b="0" i="0" u="none" noProof="0" dirty="0">
              <a:solidFill>
                <a:srgbClr val="002060"/>
              </a:solidFill>
              <a:latin typeface="Calibri" panose="020F0502020204030204" pitchFamily="34" charset="0"/>
              <a:cs typeface="Calibri" panose="020F0502020204030204" pitchFamily="34" charset="0"/>
            </a:rPr>
            <a:t> </a:t>
          </a:r>
        </a:p>
        <a:p>
          <a:pPr rtl="0">
            <a:lnSpc>
              <a:spcPct val="100000"/>
            </a:lnSpc>
            <a:spcAft>
              <a:spcPts val="0"/>
            </a:spcAft>
          </a:pPr>
          <a:r>
            <a:rPr lang="ru-RU" sz="2000" b="0" i="0" u="none" noProof="0" dirty="0">
              <a:solidFill>
                <a:srgbClr val="002060"/>
              </a:solidFill>
              <a:latin typeface="Calibri" panose="020F0502020204030204" pitchFamily="34" charset="0"/>
              <a:cs typeface="Calibri" panose="020F0502020204030204" pitchFamily="34" charset="0"/>
            </a:rPr>
            <a:t>защищать интересы работников, </a:t>
          </a:r>
        </a:p>
        <a:p>
          <a:pPr rtl="0">
            <a:lnSpc>
              <a:spcPct val="100000"/>
            </a:lnSpc>
            <a:spcAft>
              <a:spcPts val="0"/>
            </a:spcAft>
          </a:pPr>
          <a:r>
            <a:rPr lang="ru-RU" sz="2000" b="0" i="0" u="none" noProof="0" dirty="0">
              <a:solidFill>
                <a:srgbClr val="002060"/>
              </a:solidFill>
              <a:latin typeface="Calibri" panose="020F0502020204030204" pitchFamily="34" charset="0"/>
              <a:cs typeface="Calibri" panose="020F0502020204030204" pitchFamily="34" charset="0"/>
            </a:rPr>
            <a:t>так как в трудовых отношениях </a:t>
          </a:r>
        </a:p>
        <a:p>
          <a:pPr rtl="0">
            <a:lnSpc>
              <a:spcPct val="100000"/>
            </a:lnSpc>
            <a:spcAft>
              <a:spcPts val="0"/>
            </a:spcAft>
          </a:pPr>
          <a:r>
            <a:rPr lang="ru-RU" sz="2000" b="0" i="0" u="none" noProof="0" dirty="0">
              <a:solidFill>
                <a:srgbClr val="002060"/>
              </a:solidFill>
              <a:latin typeface="Calibri" panose="020F0502020204030204" pitchFamily="34" charset="0"/>
              <a:cs typeface="Calibri" panose="020F0502020204030204" pitchFamily="34" charset="0"/>
            </a:rPr>
            <a:t>работодатель  является экономически </a:t>
          </a:r>
        </a:p>
        <a:p>
          <a:pPr rtl="0">
            <a:lnSpc>
              <a:spcPct val="100000"/>
            </a:lnSpc>
            <a:spcAft>
              <a:spcPts val="0"/>
            </a:spcAft>
          </a:pPr>
          <a:r>
            <a:rPr lang="ru-RU" sz="2000" b="0" i="0" u="none" noProof="0" dirty="0">
              <a:solidFill>
                <a:srgbClr val="002060"/>
              </a:solidFill>
              <a:latin typeface="Calibri" panose="020F0502020204030204" pitchFamily="34" charset="0"/>
              <a:cs typeface="Calibri" panose="020F0502020204030204" pitchFamily="34" charset="0"/>
            </a:rPr>
            <a:t>более сильной стороной. </a:t>
          </a:r>
          <a:endParaRPr lang="ru-RU" sz="2000" b="0" noProof="0" dirty="0">
            <a:solidFill>
              <a:srgbClr val="002060"/>
            </a:solidFill>
            <a:latin typeface="Calibri" panose="020F0502020204030204" pitchFamily="34" charset="0"/>
            <a:cs typeface="Calibri" panose="020F0502020204030204" pitchFamily="34" charset="0"/>
          </a:endParaRPr>
        </a:p>
      </dgm:t>
    </dgm:pt>
    <dgm:pt modelId="{C33B8BEF-A818-4A2F-A99A-E2B29895E184}" type="sibTrans" cxnId="{770CA1CC-3DDD-451E-AE83-A71CA570260C}">
      <dgm:prSet/>
      <dgm:spPr/>
      <dgm:t>
        <a:bodyPr rtlCol="0"/>
        <a:lstStyle/>
        <a:p>
          <a:pPr rtl="0"/>
          <a:endParaRPr lang="ru-RU" noProof="0" dirty="0">
            <a:latin typeface="Calibri" panose="020F0502020204030204" pitchFamily="34" charset="0"/>
            <a:cs typeface="Calibri" panose="020F0502020204030204" pitchFamily="34" charset="0"/>
          </a:endParaRPr>
        </a:p>
      </dgm:t>
    </dgm:pt>
    <dgm:pt modelId="{8DE7CD45-B7C0-432E-B819-6A7D97E31315}" type="parTrans" cxnId="{770CA1CC-3DDD-451E-AE83-A71CA570260C}">
      <dgm:prSet/>
      <dgm:spPr/>
      <dgm:t>
        <a:bodyPr rtlCol="0"/>
        <a:lstStyle/>
        <a:p>
          <a:pPr rtl="0"/>
          <a:endParaRPr lang="ru-RU" noProof="0" dirty="0">
            <a:latin typeface="Calibri" panose="020F0502020204030204" pitchFamily="34" charset="0"/>
            <a:cs typeface="Calibri" panose="020F0502020204030204" pitchFamily="34" charset="0"/>
          </a:endParaRPr>
        </a:p>
      </dgm:t>
    </dgm:pt>
    <dgm:pt modelId="{4259F840-24E7-476F-9F30-482E46395856}">
      <dgm:prSet phldrT="[Text]" custT="1"/>
      <dgm:spPr>
        <a:solidFill>
          <a:schemeClr val="accent1"/>
        </a:solidFill>
        <a:ln>
          <a:solidFill>
            <a:schemeClr val="accent1"/>
          </a:solidFill>
        </a:ln>
      </dgm:spPr>
      <dgm:t>
        <a:bodyPr rtlCol="0"/>
        <a:lstStyle/>
        <a:p>
          <a:pPr algn="l" rtl="0"/>
          <a:r>
            <a:rPr lang="ru-RU" sz="2400" b="1" noProof="0" dirty="0">
              <a:latin typeface="Calibri" panose="020F0502020204030204" pitchFamily="34" charset="0"/>
              <a:cs typeface="Calibri" panose="020F0502020204030204" pitchFamily="34" charset="0"/>
            </a:rPr>
            <a:t>ЗАЩИТНАЯ</a:t>
          </a:r>
        </a:p>
      </dgm:t>
    </dgm:pt>
    <dgm:pt modelId="{DCC444A4-F20A-48F5-A61E-47BFFF185A57}" type="sibTrans" cxnId="{42EE41D1-3C16-4937-BB38-B076896C09A0}">
      <dgm:prSet/>
      <dgm:spPr/>
      <dgm:t>
        <a:bodyPr rtlCol="0"/>
        <a:lstStyle/>
        <a:p>
          <a:pPr rtl="0"/>
          <a:endParaRPr lang="ru-RU" noProof="0" dirty="0">
            <a:latin typeface="Calibri" panose="020F0502020204030204" pitchFamily="34" charset="0"/>
            <a:cs typeface="Calibri" panose="020F0502020204030204" pitchFamily="34" charset="0"/>
          </a:endParaRPr>
        </a:p>
      </dgm:t>
    </dgm:pt>
    <dgm:pt modelId="{FCE8068D-7E50-4749-A8D0-ADEDAC5637B3}" type="parTrans" cxnId="{42EE41D1-3C16-4937-BB38-B076896C09A0}">
      <dgm:prSet/>
      <dgm:spPr/>
      <dgm:t>
        <a:bodyPr rtlCol="0"/>
        <a:lstStyle/>
        <a:p>
          <a:pPr rtl="0"/>
          <a:endParaRPr lang="ru-RU" noProof="0" dirty="0">
            <a:latin typeface="Calibri" panose="020F0502020204030204" pitchFamily="34" charset="0"/>
            <a:cs typeface="Calibri" panose="020F0502020204030204" pitchFamily="34" charset="0"/>
          </a:endParaRPr>
        </a:p>
      </dgm:t>
    </dgm:pt>
    <dgm:pt modelId="{ECF79A15-BCF4-4A21-BBB6-29475FF8BA68}">
      <dgm:prSet phldrT="[Text]"/>
      <dgm:spPr>
        <a:solidFill>
          <a:schemeClr val="accent5">
            <a:lumMod val="40000"/>
            <a:lumOff val="60000"/>
          </a:schemeClr>
        </a:solidFill>
        <a:effectLst>
          <a:softEdge rad="127000"/>
        </a:effectLst>
      </dgm:spPr>
      <dgm:t>
        <a:bodyPr/>
        <a:lstStyle/>
        <a:p>
          <a:pPr algn="ctr" rtl="0">
            <a:spcAft>
              <a:spcPct val="35000"/>
            </a:spcAft>
          </a:pPr>
          <a:endParaRPr lang="ru-RU" sz="1800" b="0" i="0" u="none" noProof="0" dirty="0">
            <a:latin typeface="Calibri" panose="020F0502020204030204" pitchFamily="34" charset="0"/>
            <a:cs typeface="Calibri" panose="020F0502020204030204" pitchFamily="34" charset="0"/>
          </a:endParaRPr>
        </a:p>
      </dgm:t>
    </dgm:pt>
    <dgm:pt modelId="{0C522736-2365-4C85-AB03-BC5D867507FD}" type="parTrans" cxnId="{BDB4FBA0-B762-4F40-806A-B551410D7AC3}">
      <dgm:prSet/>
      <dgm:spPr/>
      <dgm:t>
        <a:bodyPr/>
        <a:lstStyle/>
        <a:p>
          <a:endParaRPr lang="ru-RU"/>
        </a:p>
      </dgm:t>
    </dgm:pt>
    <dgm:pt modelId="{89A16C67-8662-4244-AB8B-ABD186FD7654}" type="sibTrans" cxnId="{BDB4FBA0-B762-4F40-806A-B551410D7AC3}">
      <dgm:prSet/>
      <dgm:spPr/>
      <dgm:t>
        <a:bodyPr/>
        <a:lstStyle/>
        <a:p>
          <a:endParaRPr lang="ru-RU"/>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3" custScaleX="166568" custScaleY="201696" custLinFactNeighborX="18616" custLinFactNeighborY="212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3" custScaleX="172646" custScaleY="109448" custLinFactNeighborX="226" custLinFactNeighborY="2342">
        <dgm:presLayoutVars>
          <dgm:bulletEnabled val="1"/>
        </dgm:presLayoutVars>
      </dgm:prSet>
      <dgm:spPr/>
    </dgm:pt>
    <dgm:pt modelId="{6BA46904-CB7C-4538-BD49-D3891EF19552}" type="pres">
      <dgm:prSet presAssocID="{4259F840-24E7-476F-9F30-482E46395856}" presName="ConnectLine1" presStyleLbl="sibTrans1D1" presStyleIdx="0" presStyleCnt="3" custLinFactX="-1000000" custLinFactNeighborX="-1097247" custLinFactNeighborY="-10758"/>
      <dgm:spPr>
        <a:noFill/>
        <a:ln w="6350" cap="flat" cmpd="sng" algn="ctr">
          <a:solidFill>
            <a:schemeClr val="accent1"/>
          </a:solidFill>
          <a:prstDash val="dash"/>
          <a:miter lim="800000"/>
        </a:ln>
        <a:effectLst/>
      </dgm:spPr>
    </dgm:pt>
    <dgm:pt modelId="{049FDBD0-77FE-49D1-A275-A272C8C5E426}" type="pres">
      <dgm:prSet presAssocID="{4259F840-24E7-476F-9F30-482E46395856}" presName="ConnectLineEnd1" presStyleLbl="lnNode1" presStyleIdx="0" presStyleCnt="3" custLinFactX="-345902" custLinFactNeighborX="-400000" custLinFactNeighborY="60"/>
      <dgm:spPr>
        <a:solidFill>
          <a:schemeClr val="accent1"/>
        </a:solidFill>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3" custScaleX="199818" custScaleY="201324" custLinFactNeighborX="-16487" custLinFactNeighborY="16394">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3" custScaleX="131770" custScaleY="102673" custLinFactNeighborX="-14517" custLinFactNeighborY="-1318">
        <dgm:presLayoutVars>
          <dgm:bulletEnabled val="1"/>
        </dgm:presLayoutVars>
      </dgm:prSet>
      <dgm:spPr/>
    </dgm:pt>
    <dgm:pt modelId="{080474C8-0FEA-4FD1-97F1-0978CFB4A37F}" type="pres">
      <dgm:prSet presAssocID="{E4033A39-DCC4-4038-9562-AEDDBBB37A99}" presName="ConnectLine1" presStyleLbl="sibTrans1D1" presStyleIdx="1" presStyleCnt="3" custFlipHor="0" custSzX="51852" custScaleY="133214" custLinFactX="-400000" custLinFactNeighborX="-457075"/>
      <dgm:spPr>
        <a:noFill/>
        <a:ln w="6350" cap="flat" cmpd="sng" algn="ctr">
          <a:solidFill>
            <a:schemeClr val="accent4"/>
          </a:solidFill>
          <a:prstDash val="dash"/>
          <a:miter lim="800000"/>
        </a:ln>
        <a:effectLst/>
      </dgm:spPr>
    </dgm:pt>
    <dgm:pt modelId="{4797FB61-2602-4A58-81E6-6F133DB1E419}" type="pres">
      <dgm:prSet presAssocID="{E4033A39-DCC4-4038-9562-AEDDBBB37A99}" presName="ConnectLineEnd1" presStyleLbl="lnNode1" presStyleIdx="1" presStyleCnt="3" custLinFactX="-100000" custLinFactNeighborX="-190947" custLinFactNeighborY="15446"/>
      <dgm:spPr>
        <a:solidFill>
          <a:schemeClr val="accent4"/>
        </a:solidFill>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3" custScaleX="166777" custScaleY="197786" custLinFactNeighborX="-37339" custLinFactNeighborY="3187">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3" custScaleX="175773" custScaleY="112792" custLinFactNeighborX="-9461" custLinFactNeighborY="-3973">
        <dgm:presLayoutVars>
          <dgm:bulletEnabled val="1"/>
        </dgm:presLayoutVars>
      </dgm:prSet>
      <dgm:spPr/>
    </dgm:pt>
    <dgm:pt modelId="{89759DE5-9F8A-470E-A6D8-F13BB4DEE93D}" type="pres">
      <dgm:prSet presAssocID="{87BF7896-20EA-4E8F-B6F4-A34EC5C9CB50}" presName="ConnectLine1" presStyleLbl="sibTrans1D1" presStyleIdx="2" presStyleCnt="3"/>
      <dgm:spPr>
        <a:noFill/>
        <a:ln w="6350" cap="flat" cmpd="sng" algn="ctr">
          <a:solidFill>
            <a:schemeClr val="accent5"/>
          </a:solidFill>
          <a:prstDash val="dash"/>
          <a:miter lim="800000"/>
        </a:ln>
        <a:effectLst/>
      </dgm:spPr>
    </dgm:pt>
    <dgm:pt modelId="{07CCF286-8B46-4A20-ACAC-84BA2D6EFBBC}" type="pres">
      <dgm:prSet presAssocID="{87BF7896-20EA-4E8F-B6F4-A34EC5C9CB50}" presName="ConnectLineEnd1" presStyleLbl="lnNode1" presStyleIdx="2" presStyleCnt="3"/>
      <dgm:spPr>
        <a:solidFill>
          <a:schemeClr val="accent5"/>
        </a:solidFill>
      </dgm:spPr>
    </dgm:pt>
    <dgm:pt modelId="{4624FC32-5405-42B1-B5CC-DF0659852A58}" type="pres">
      <dgm:prSet presAssocID="{87BF7896-20EA-4E8F-B6F4-A34EC5C9CB50}"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14DDED67-9227-4A9F-80C7-0D1364D56D2C}" type="presOf" srcId="{ECF79A15-BCF4-4A21-BBB6-29475FF8BA68}" destId="{80CDBBF8-C6B4-4166-87C1-DC9120CC7586}" srcOrd="0" destOrd="1"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CAF19795-26FD-4CD9-8E3B-7E7899F5E3D0}" type="presOf" srcId="{4259F840-24E7-476F-9F30-482E46395856}" destId="{E088D226-49D7-4C30-90DC-CA1755D98829}" srcOrd="0" destOrd="0" presId="urn:microsoft.com/office/officeart/2016/7/layout/RoundedRectangleTimeline"/>
    <dgm:cxn modelId="{BDB4FBA0-B762-4F40-806A-B551410D7AC3}" srcId="{87BF7896-20EA-4E8F-B6F4-A34EC5C9CB50}" destId="{ECF79A15-BCF4-4A21-BBB6-29475FF8BA68}" srcOrd="1" destOrd="0" parTransId="{0C522736-2365-4C85-AB03-BC5D867507FD}" sibTransId="{89A16C67-8662-4244-AB8B-ABD186FD7654}"/>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0CA390ED-20D0-4931-9ED2-39898E967B4E}" type="presOf" srcId="{43CBB0A2-9D75-4264-8A30-3E8974B40658}" destId="{80CDBBF8-C6B4-4166-87C1-DC9120CC7586}" srcOrd="0" destOrd="0" presId="urn:microsoft.com/office/officeart/2016/7/layout/RoundedRectangleTimeline"/>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2261511" y="1189629"/>
          <a:ext cx="1032135" cy="2844382"/>
        </a:xfrm>
        <a:prstGeom prst="round2Same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rtlCol="0" anchor="ctr" anchorCtr="1">
          <a:noAutofit/>
        </a:bodyPr>
        <a:lstStyle/>
        <a:p>
          <a:pPr marL="0" lvl="0" indent="0" algn="l" defTabSz="1066800" rtl="0">
            <a:lnSpc>
              <a:spcPct val="90000"/>
            </a:lnSpc>
            <a:spcBef>
              <a:spcPct val="0"/>
            </a:spcBef>
            <a:spcAft>
              <a:spcPct val="35000"/>
            </a:spcAft>
            <a:buNone/>
          </a:pPr>
          <a:r>
            <a:rPr lang="ru-RU" sz="2400" b="1" kern="1200" noProof="0" dirty="0">
              <a:latin typeface="Calibri" panose="020F0502020204030204" pitchFamily="34" charset="0"/>
              <a:cs typeface="Calibri" panose="020F0502020204030204" pitchFamily="34" charset="0"/>
            </a:rPr>
            <a:t>ЗАЩИТНАЯ</a:t>
          </a:r>
        </a:p>
      </dsp:txBody>
      <dsp:txXfrm rot="5400000">
        <a:off x="1405773" y="2146138"/>
        <a:ext cx="2793997" cy="931365"/>
      </dsp:txXfrm>
    </dsp:sp>
    <dsp:sp modelId="{45A02F84-C6CB-43F5-AEE4-3EA66C2BD25F}">
      <dsp:nvSpPr>
        <dsp:cNvPr id="0" name=""/>
        <dsp:cNvSpPr/>
      </dsp:nvSpPr>
      <dsp:spPr>
        <a:xfrm>
          <a:off x="9306" y="-358"/>
          <a:ext cx="4913621" cy="1960267"/>
        </a:xfrm>
        <a:prstGeom prst="rect">
          <a:avLst/>
        </a:prstGeom>
        <a:solidFill>
          <a:schemeClr val="accent1">
            <a:lumMod val="40000"/>
            <a:lumOff val="60000"/>
          </a:schemeClr>
        </a:solidFill>
        <a:ln>
          <a:noFill/>
        </a:ln>
        <a:effectLst>
          <a:softEdge rad="127000"/>
        </a:effectLst>
      </dsp:spPr>
      <dsp:style>
        <a:lnRef idx="0">
          <a:scrgbClr r="0" g="0" b="0"/>
        </a:lnRef>
        <a:fillRef idx="0">
          <a:scrgbClr r="0" g="0" b="0"/>
        </a:fillRef>
        <a:effectRef idx="0">
          <a:scrgbClr r="0" g="0" b="0"/>
        </a:effectRef>
        <a:fontRef idx="minor"/>
      </dsp:style>
      <dsp:txBody>
        <a:bodyPr spcFirstLastPara="0" vert="horz" wrap="square" lIns="0" tIns="0" rIns="0" bIns="152400" numCol="1" spcCol="1270" rtlCol="0" anchor="b" anchorCtr="1">
          <a:noAutofit/>
        </a:bodyPr>
        <a:lstStyle/>
        <a:p>
          <a:pPr marL="0" lvl="0" indent="0" algn="ctr" defTabSz="889000" rtl="0">
            <a:lnSpc>
              <a:spcPct val="100000"/>
            </a:lnSpc>
            <a:spcBef>
              <a:spcPct val="0"/>
            </a:spcBef>
            <a:spcAft>
              <a:spcPts val="0"/>
            </a:spcAft>
            <a:buNone/>
          </a:pPr>
          <a:r>
            <a:rPr lang="ru-RU" sz="2000" b="1" i="0" u="none" kern="1200" noProof="0" dirty="0">
              <a:solidFill>
                <a:srgbClr val="FF0000"/>
              </a:solidFill>
              <a:latin typeface="Calibri" panose="020F0502020204030204" pitchFamily="34" charset="0"/>
              <a:cs typeface="Calibri" panose="020F0502020204030204" pitchFamily="34" charset="0"/>
            </a:rPr>
            <a:t>К</a:t>
          </a:r>
          <a:r>
            <a:rPr lang="ru-RU" sz="2000" b="1" i="0" u="none" kern="1200" noProof="0" dirty="0">
              <a:solidFill>
                <a:srgbClr val="002060"/>
              </a:solidFill>
              <a:latin typeface="Calibri" panose="020F0502020204030204" pitchFamily="34" charset="0"/>
              <a:cs typeface="Calibri" panose="020F0502020204030204" pitchFamily="34" charset="0"/>
            </a:rPr>
            <a:t>Д</a:t>
          </a:r>
          <a:r>
            <a:rPr lang="ru-RU" sz="2000" b="0" i="0" u="none" kern="1200" noProof="0" dirty="0">
              <a:solidFill>
                <a:srgbClr val="002060"/>
              </a:solidFill>
              <a:latin typeface="Calibri" panose="020F0502020204030204" pitchFamily="34" charset="0"/>
              <a:cs typeface="Calibri" panose="020F0502020204030204" pitchFamily="34" charset="0"/>
            </a:rPr>
            <a:t> </a:t>
          </a:r>
          <a:r>
            <a:rPr lang="ru-RU" sz="2000" b="1" i="0" u="none" kern="1200" noProof="0" dirty="0">
              <a:solidFill>
                <a:srgbClr val="002060"/>
              </a:solidFill>
              <a:latin typeface="Calibri" panose="020F0502020204030204" pitchFamily="34" charset="0"/>
              <a:cs typeface="Calibri" panose="020F0502020204030204" pitchFamily="34" charset="0"/>
            </a:rPr>
            <a:t>призван</a:t>
          </a:r>
          <a:r>
            <a:rPr lang="ru-RU" sz="2000" b="0" i="0" u="none" kern="1200" noProof="0" dirty="0">
              <a:solidFill>
                <a:srgbClr val="002060"/>
              </a:solidFill>
              <a:latin typeface="Calibri" panose="020F0502020204030204" pitchFamily="34" charset="0"/>
              <a:cs typeface="Calibri" panose="020F0502020204030204" pitchFamily="34" charset="0"/>
            </a:rPr>
            <a:t> </a:t>
          </a:r>
        </a:p>
        <a:p>
          <a:pPr marL="0" lvl="0" indent="0" algn="ctr" defTabSz="889000" rtl="0">
            <a:lnSpc>
              <a:spcPct val="100000"/>
            </a:lnSpc>
            <a:spcBef>
              <a:spcPct val="0"/>
            </a:spcBef>
            <a:spcAft>
              <a:spcPts val="0"/>
            </a:spcAft>
            <a:buNone/>
          </a:pPr>
          <a:r>
            <a:rPr lang="ru-RU" sz="2000" b="0" i="0" u="none" kern="1200" noProof="0" dirty="0">
              <a:solidFill>
                <a:srgbClr val="002060"/>
              </a:solidFill>
              <a:latin typeface="Calibri" panose="020F0502020204030204" pitchFamily="34" charset="0"/>
              <a:cs typeface="Calibri" panose="020F0502020204030204" pitchFamily="34" charset="0"/>
            </a:rPr>
            <a:t>защищать интересы работников, </a:t>
          </a:r>
        </a:p>
        <a:p>
          <a:pPr marL="0" lvl="0" indent="0" algn="ctr" defTabSz="889000" rtl="0">
            <a:lnSpc>
              <a:spcPct val="100000"/>
            </a:lnSpc>
            <a:spcBef>
              <a:spcPct val="0"/>
            </a:spcBef>
            <a:spcAft>
              <a:spcPts val="0"/>
            </a:spcAft>
            <a:buNone/>
          </a:pPr>
          <a:r>
            <a:rPr lang="ru-RU" sz="2000" b="0" i="0" u="none" kern="1200" noProof="0" dirty="0">
              <a:solidFill>
                <a:srgbClr val="002060"/>
              </a:solidFill>
              <a:latin typeface="Calibri" panose="020F0502020204030204" pitchFamily="34" charset="0"/>
              <a:cs typeface="Calibri" panose="020F0502020204030204" pitchFamily="34" charset="0"/>
            </a:rPr>
            <a:t>так как в трудовых отношениях </a:t>
          </a:r>
        </a:p>
        <a:p>
          <a:pPr marL="0" lvl="0" indent="0" algn="ctr" defTabSz="889000" rtl="0">
            <a:lnSpc>
              <a:spcPct val="100000"/>
            </a:lnSpc>
            <a:spcBef>
              <a:spcPct val="0"/>
            </a:spcBef>
            <a:spcAft>
              <a:spcPts val="0"/>
            </a:spcAft>
            <a:buNone/>
          </a:pPr>
          <a:r>
            <a:rPr lang="ru-RU" sz="2000" b="0" i="0" u="none" kern="1200" noProof="0" dirty="0">
              <a:solidFill>
                <a:srgbClr val="002060"/>
              </a:solidFill>
              <a:latin typeface="Calibri" panose="020F0502020204030204" pitchFamily="34" charset="0"/>
              <a:cs typeface="Calibri" panose="020F0502020204030204" pitchFamily="34" charset="0"/>
            </a:rPr>
            <a:t>работодатель  является экономически </a:t>
          </a:r>
        </a:p>
        <a:p>
          <a:pPr marL="0" lvl="0" indent="0" algn="ctr" defTabSz="889000" rtl="0">
            <a:lnSpc>
              <a:spcPct val="100000"/>
            </a:lnSpc>
            <a:spcBef>
              <a:spcPct val="0"/>
            </a:spcBef>
            <a:spcAft>
              <a:spcPts val="0"/>
            </a:spcAft>
            <a:buNone/>
          </a:pPr>
          <a:r>
            <a:rPr lang="ru-RU" sz="2000" b="0" i="0" u="none" kern="1200" noProof="0" dirty="0">
              <a:solidFill>
                <a:srgbClr val="002060"/>
              </a:solidFill>
              <a:latin typeface="Calibri" panose="020F0502020204030204" pitchFamily="34" charset="0"/>
              <a:cs typeface="Calibri" panose="020F0502020204030204" pitchFamily="34" charset="0"/>
            </a:rPr>
            <a:t>более сильной стороной. </a:t>
          </a:r>
          <a:endParaRPr lang="ru-RU" sz="2000" b="0" kern="1200" noProof="0" dirty="0">
            <a:solidFill>
              <a:srgbClr val="002060"/>
            </a:solidFill>
            <a:latin typeface="Calibri" panose="020F0502020204030204" pitchFamily="34" charset="0"/>
            <a:cs typeface="Calibri" panose="020F0502020204030204" pitchFamily="34" charset="0"/>
          </a:endParaRPr>
        </a:p>
      </dsp:txBody>
      <dsp:txXfrm>
        <a:off x="9306" y="-358"/>
        <a:ext cx="4913621" cy="1960267"/>
      </dsp:txXfrm>
    </dsp:sp>
    <dsp:sp modelId="{6BA46904-CB7C-4538-BD49-D3891EF19552}">
      <dsp:nvSpPr>
        <dsp:cNvPr id="0" name=""/>
        <dsp:cNvSpPr/>
      </dsp:nvSpPr>
      <dsp:spPr>
        <a:xfrm>
          <a:off x="1704676" y="1891658"/>
          <a:ext cx="0" cy="409382"/>
        </a:xfrm>
        <a:prstGeom prst="line">
          <a:avLst/>
        </a:prstGeom>
        <a:noFill/>
        <a:ln w="635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645113" y="1833415"/>
          <a:ext cx="102345" cy="102345"/>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3665575" y="2115450"/>
          <a:ext cx="3412172" cy="103023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rtlCol="0" anchor="ctr" anchorCtr="1">
          <a:noAutofit/>
        </a:bodyPr>
        <a:lstStyle/>
        <a:p>
          <a:pPr marL="0" lvl="0" indent="0" algn="ctr" defTabSz="1066800" rtl="0">
            <a:lnSpc>
              <a:spcPct val="90000"/>
            </a:lnSpc>
            <a:spcBef>
              <a:spcPct val="0"/>
            </a:spcBef>
            <a:spcAft>
              <a:spcPct val="35000"/>
            </a:spcAft>
            <a:buNone/>
          </a:pPr>
          <a:r>
            <a:rPr lang="ru-RU" sz="2400" b="1" kern="1200" noProof="0" dirty="0">
              <a:latin typeface="Calibri" panose="020F0502020204030204" pitchFamily="34" charset="0"/>
              <a:cs typeface="Calibri" panose="020F0502020204030204" pitchFamily="34" charset="0"/>
            </a:rPr>
            <a:t>ОПТИМИЗИРУЮЩАЯ</a:t>
          </a:r>
        </a:p>
      </dsp:txBody>
      <dsp:txXfrm>
        <a:off x="3665575" y="2115450"/>
        <a:ext cx="3412172" cy="1030232"/>
      </dsp:txXfrm>
    </dsp:sp>
    <dsp:sp modelId="{FEBD3C2A-A340-470A-A475-AE614EA07678}">
      <dsp:nvSpPr>
        <dsp:cNvPr id="0" name=""/>
        <dsp:cNvSpPr/>
      </dsp:nvSpPr>
      <dsp:spPr>
        <a:xfrm>
          <a:off x="3364905" y="3266722"/>
          <a:ext cx="3750262" cy="1838924"/>
        </a:xfrm>
        <a:prstGeom prst="rect">
          <a:avLst/>
        </a:prstGeom>
        <a:solidFill>
          <a:schemeClr val="accent4">
            <a:lumMod val="40000"/>
            <a:lumOff val="60000"/>
          </a:schemeClr>
        </a:solidFill>
        <a:ln>
          <a:noFill/>
        </a:ln>
        <a:effectLst>
          <a:softEdge rad="127000"/>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rtlCol="0" anchor="t" anchorCtr="1">
          <a:noAutofit/>
        </a:bodyPr>
        <a:lstStyle/>
        <a:p>
          <a:pPr marL="0" lvl="0" indent="0" algn="ctr" defTabSz="800100" rtl="0">
            <a:lnSpc>
              <a:spcPct val="90000"/>
            </a:lnSpc>
            <a:spcBef>
              <a:spcPct val="0"/>
            </a:spcBef>
            <a:spcAft>
              <a:spcPts val="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ts val="0"/>
            </a:spcAft>
            <a:buNone/>
          </a:pPr>
          <a:r>
            <a:rPr lang="ru-RU" sz="2000" b="1" i="0" u="none" kern="1200" noProof="0" dirty="0">
              <a:solidFill>
                <a:srgbClr val="FF0000"/>
              </a:solidFill>
              <a:latin typeface="Calibri" panose="020F0502020204030204" pitchFamily="34" charset="0"/>
              <a:cs typeface="Calibri" panose="020F0502020204030204" pitchFamily="34" charset="0"/>
            </a:rPr>
            <a:t>К</a:t>
          </a:r>
          <a:r>
            <a:rPr lang="ru-RU" sz="2000" b="1" i="0" u="none" kern="1200" noProof="0" dirty="0">
              <a:solidFill>
                <a:srgbClr val="002060"/>
              </a:solidFill>
              <a:latin typeface="Calibri" panose="020F0502020204030204" pitchFamily="34" charset="0"/>
              <a:cs typeface="Calibri" panose="020F0502020204030204" pitchFamily="34" charset="0"/>
            </a:rPr>
            <a:t>Д позволяет </a:t>
          </a:r>
        </a:p>
        <a:p>
          <a:pPr marL="0" lvl="0" indent="0" algn="ctr" defTabSz="800100" rtl="0">
            <a:lnSpc>
              <a:spcPct val="90000"/>
            </a:lnSpc>
            <a:spcBef>
              <a:spcPct val="0"/>
            </a:spcBef>
            <a:spcAft>
              <a:spcPts val="0"/>
            </a:spcAft>
            <a:buNone/>
          </a:pPr>
          <a:r>
            <a:rPr lang="ru-RU" sz="2000" b="0" i="0" u="none" kern="1200" noProof="0" dirty="0">
              <a:solidFill>
                <a:srgbClr val="002060"/>
              </a:solidFill>
              <a:latin typeface="Calibri" panose="020F0502020204030204" pitchFamily="34" charset="0"/>
              <a:cs typeface="Calibri" panose="020F0502020204030204" pitchFamily="34" charset="0"/>
            </a:rPr>
            <a:t>избежать открытых конфликтов между работниками и работодателем. </a:t>
          </a:r>
          <a:endParaRPr lang="ru-RU" sz="2000" kern="1200" noProof="0" dirty="0">
            <a:solidFill>
              <a:srgbClr val="002060"/>
            </a:solidFill>
            <a:latin typeface="Calibri" panose="020F0502020204030204" pitchFamily="34" charset="0"/>
            <a:cs typeface="Calibri" panose="020F0502020204030204" pitchFamily="34" charset="0"/>
          </a:endParaRPr>
        </a:p>
      </dsp:txBody>
      <dsp:txXfrm>
        <a:off x="3364905" y="3266722"/>
        <a:ext cx="3750262" cy="1838924"/>
      </dsp:txXfrm>
    </dsp:sp>
    <dsp:sp modelId="{080474C8-0FEA-4FD1-97F1-0978CFB4A37F}">
      <dsp:nvSpPr>
        <dsp:cNvPr id="0" name=""/>
        <dsp:cNvSpPr/>
      </dsp:nvSpPr>
      <dsp:spPr>
        <a:xfrm>
          <a:off x="5318727" y="2734551"/>
          <a:ext cx="51851" cy="545355"/>
        </a:xfrm>
        <a:prstGeom prst="line">
          <a:avLst/>
        </a:prstGeom>
        <a:noFill/>
        <a:ln w="6350" cap="flat" cmpd="sng" algn="ctr">
          <a:solidFill>
            <a:schemeClr val="accent4"/>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5304255" y="3227728"/>
          <a:ext cx="102345" cy="102345"/>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rot="5400000">
          <a:off x="7747534" y="1208252"/>
          <a:ext cx="1012127" cy="2847951"/>
        </a:xfrm>
        <a:prstGeom prst="round2SameRect">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rtlCol="0" anchor="ctr" anchorCtr="1">
          <a:noAutofit/>
        </a:bodyPr>
        <a:lstStyle/>
        <a:p>
          <a:pPr marL="0" lvl="0" indent="0" algn="ctr" defTabSz="1066800" rtl="0">
            <a:lnSpc>
              <a:spcPct val="90000"/>
            </a:lnSpc>
            <a:spcBef>
              <a:spcPct val="0"/>
            </a:spcBef>
            <a:spcAft>
              <a:spcPct val="35000"/>
            </a:spcAft>
            <a:buNone/>
          </a:pPr>
          <a:r>
            <a:rPr lang="ru-RU" sz="2400" b="1" kern="1200" noProof="0" dirty="0">
              <a:latin typeface="Calibri" panose="020F0502020204030204" pitchFamily="34" charset="0"/>
              <a:cs typeface="Calibri" panose="020F0502020204030204" pitchFamily="34" charset="0"/>
            </a:rPr>
            <a:t>НОРМАТИВНО- РЕГУЛИРУЮЩАЯ</a:t>
          </a:r>
        </a:p>
      </dsp:txBody>
      <dsp:txXfrm rot="-5400000">
        <a:off x="6829622" y="2175572"/>
        <a:ext cx="2798543" cy="913311"/>
      </dsp:txXfrm>
    </dsp:sp>
    <dsp:sp modelId="{80CDBBF8-C6B4-4166-87C1-DC9120CC7586}">
      <dsp:nvSpPr>
        <dsp:cNvPr id="0" name=""/>
        <dsp:cNvSpPr/>
      </dsp:nvSpPr>
      <dsp:spPr>
        <a:xfrm>
          <a:off x="6120638" y="-57277"/>
          <a:ext cx="5002617" cy="2020160"/>
        </a:xfrm>
        <a:prstGeom prst="rect">
          <a:avLst/>
        </a:prstGeom>
        <a:solidFill>
          <a:schemeClr val="accent5">
            <a:lumMod val="40000"/>
            <a:lumOff val="60000"/>
          </a:schemeClr>
        </a:solidFill>
        <a:ln>
          <a:noFill/>
        </a:ln>
        <a:effectLst>
          <a:softEdge rad="127000"/>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rtlCol="0" anchor="b" anchorCtr="1">
          <a:noAutofit/>
        </a:bodyPr>
        <a:lstStyle/>
        <a:p>
          <a:pPr marL="0" lvl="0" indent="0" algn="ctr" defTabSz="800100" rtl="0">
            <a:lnSpc>
              <a:spcPct val="90000"/>
            </a:lnSpc>
            <a:spcBef>
              <a:spcPct val="0"/>
            </a:spcBef>
            <a:spcAft>
              <a:spcPct val="35000"/>
            </a:spcAft>
            <a:buNone/>
          </a:pPr>
          <a:r>
            <a:rPr lang="ru-RU" sz="1800" b="0" i="0" u="none" kern="1200" noProof="0" dirty="0">
              <a:solidFill>
                <a:srgbClr val="002060"/>
              </a:solidFill>
              <a:latin typeface="Calibri" panose="020F0502020204030204" pitchFamily="34" charset="0"/>
              <a:cs typeface="Calibri" panose="020F0502020204030204" pitchFamily="34" charset="0"/>
            </a:rPr>
            <a:t> </a:t>
          </a: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ts val="0"/>
            </a:spcAft>
            <a:buNone/>
          </a:pPr>
          <a:r>
            <a:rPr lang="ru-RU" sz="2000" b="1" i="0" u="none" kern="1200" noProof="0" dirty="0">
              <a:solidFill>
                <a:srgbClr val="FF0000"/>
              </a:solidFill>
              <a:latin typeface="Calibri" panose="020F0502020204030204" pitchFamily="34" charset="0"/>
              <a:cs typeface="Calibri" panose="020F0502020204030204" pitchFamily="34" charset="0"/>
            </a:rPr>
            <a:t>К</a:t>
          </a:r>
          <a:r>
            <a:rPr lang="ru-RU" sz="2000" b="1" i="0" u="none" kern="1200" noProof="0" dirty="0">
              <a:solidFill>
                <a:srgbClr val="002060"/>
              </a:solidFill>
              <a:latin typeface="Calibri" panose="020F0502020204030204" pitchFamily="34" charset="0"/>
              <a:cs typeface="Calibri" panose="020F0502020204030204" pitchFamily="34" charset="0"/>
            </a:rPr>
            <a:t>Д способствует </a:t>
          </a:r>
        </a:p>
        <a:p>
          <a:pPr marL="0" lvl="0" indent="0" algn="ctr" defTabSz="800100" rtl="0">
            <a:lnSpc>
              <a:spcPct val="90000"/>
            </a:lnSpc>
            <a:spcBef>
              <a:spcPct val="0"/>
            </a:spcBef>
            <a:spcAft>
              <a:spcPts val="0"/>
            </a:spcAft>
            <a:buNone/>
          </a:pPr>
          <a:r>
            <a:rPr lang="ru-RU" sz="2000" b="0" i="0" u="none" kern="1200" noProof="0" dirty="0">
              <a:solidFill>
                <a:srgbClr val="002060"/>
              </a:solidFill>
              <a:latin typeface="Calibri" panose="020F0502020204030204" pitchFamily="34" charset="0"/>
              <a:cs typeface="Calibri" panose="020F0502020204030204" pitchFamily="34" charset="0"/>
            </a:rPr>
            <a:t>упрощению трудовых договоров, </a:t>
          </a:r>
        </a:p>
        <a:p>
          <a:pPr marL="0" lvl="0" indent="0" algn="ctr" defTabSz="800100" rtl="0">
            <a:lnSpc>
              <a:spcPct val="90000"/>
            </a:lnSpc>
            <a:spcBef>
              <a:spcPct val="0"/>
            </a:spcBef>
            <a:spcAft>
              <a:spcPts val="0"/>
            </a:spcAft>
            <a:buNone/>
          </a:pPr>
          <a:r>
            <a:rPr lang="ru-RU" sz="2000" b="0" i="0" u="none" kern="1200" noProof="0" dirty="0">
              <a:solidFill>
                <a:srgbClr val="002060"/>
              </a:solidFill>
              <a:latin typeface="Calibri" panose="020F0502020204030204" pitchFamily="34" charset="0"/>
              <a:cs typeface="Calibri" panose="020F0502020204030204" pitchFamily="34" charset="0"/>
            </a:rPr>
            <a:t>оптимизации </a:t>
          </a:r>
        </a:p>
        <a:p>
          <a:pPr marL="0" lvl="0" indent="0" algn="ctr" defTabSz="800100" rtl="0">
            <a:lnSpc>
              <a:spcPct val="90000"/>
            </a:lnSpc>
            <a:spcBef>
              <a:spcPct val="0"/>
            </a:spcBef>
            <a:spcAft>
              <a:spcPts val="0"/>
            </a:spcAft>
            <a:buNone/>
          </a:pPr>
          <a:r>
            <a:rPr lang="ru-RU" sz="2000" b="0" i="0" u="none" kern="1200" noProof="0" dirty="0">
              <a:solidFill>
                <a:srgbClr val="002060"/>
              </a:solidFill>
              <a:latin typeface="Calibri" panose="020F0502020204030204" pitchFamily="34" charset="0"/>
              <a:cs typeface="Calibri" panose="020F0502020204030204" pitchFamily="34" charset="0"/>
            </a:rPr>
            <a:t>расчетов затрат на оплату труда.</a:t>
          </a:r>
          <a:endParaRPr lang="ru-RU" sz="2000" kern="1200" noProof="0" dirty="0">
            <a:solidFill>
              <a:srgbClr val="002060"/>
            </a:solidFill>
            <a:latin typeface="Calibri" panose="020F0502020204030204" pitchFamily="34" charset="0"/>
            <a:cs typeface="Calibri" panose="020F0502020204030204" pitchFamily="34" charset="0"/>
          </a:endParaRPr>
        </a:p>
        <a:p>
          <a:pPr marL="0" lvl="0" indent="0" algn="ctr" defTabSz="800100" rtl="0">
            <a:lnSpc>
              <a:spcPct val="90000"/>
            </a:lnSpc>
            <a:spcBef>
              <a:spcPct val="0"/>
            </a:spcBef>
            <a:spcAft>
              <a:spcPct val="35000"/>
            </a:spcAft>
            <a:buNone/>
          </a:pPr>
          <a:endParaRPr lang="ru-RU" sz="1800" b="0" i="0" u="none" kern="1200" noProof="0" dirty="0">
            <a:latin typeface="Calibri" panose="020F0502020204030204" pitchFamily="34" charset="0"/>
            <a:cs typeface="Calibri" panose="020F0502020204030204" pitchFamily="34" charset="0"/>
          </a:endParaRPr>
        </a:p>
      </dsp:txBody>
      <dsp:txXfrm>
        <a:off x="6120638" y="-57277"/>
        <a:ext cx="5002617" cy="2020160"/>
      </dsp:txXfrm>
    </dsp:sp>
    <dsp:sp modelId="{89759DE5-9F8A-470E-A6D8-F13BB4DEE93D}">
      <dsp:nvSpPr>
        <dsp:cNvPr id="0" name=""/>
        <dsp:cNvSpPr/>
      </dsp:nvSpPr>
      <dsp:spPr>
        <a:xfrm>
          <a:off x="8891213" y="1950672"/>
          <a:ext cx="0" cy="409382"/>
        </a:xfrm>
        <a:prstGeom prst="line">
          <a:avLst/>
        </a:prstGeom>
        <a:noFill/>
        <a:ln w="6350" cap="flat" cmpd="sng" algn="ctr">
          <a:solidFill>
            <a:schemeClr val="accent5"/>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8840040" y="1848327"/>
          <a:ext cx="102345" cy="102345"/>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Временная шкала со скругленными прямоугольниками"/>
  <dgm:desc val="Используется для отображения списка событий в хронологическом порядке. Невидимое поле содержит описание, а дата отображается в прямоугольниках, кроме первого и последнего узла, у которых углы прямоугольника скруглены. В ней может содержаться большое количество текста с длинным описательным форматом даты."/>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9EB018AA-DEA7-448F-AE2F-C3D13A0F02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a16="http://schemas.microsoft.com/office/drawing/2014/main" id="{DFB87A71-96EB-4108-95A3-855A4C3601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CC2EB56-506D-4F5E-94D3-7027F936EECA}" type="datetime1">
              <a:rPr lang="ru-RU" smtClean="0"/>
              <a:t>28.03.2023</a:t>
            </a:fld>
            <a:endParaRPr lang="ru-RU"/>
          </a:p>
        </p:txBody>
      </p:sp>
      <p:sp>
        <p:nvSpPr>
          <p:cNvPr id="4" name="Нижний колонтитул 3">
            <a:extLst>
              <a:ext uri="{FF2B5EF4-FFF2-40B4-BE49-F238E27FC236}">
                <a16:creationId xmlns:a16="http://schemas.microsoft.com/office/drawing/2014/main" id="{9445591A-E83D-4F8A-B064-12B29D3154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a:extLst>
              <a:ext uri="{FF2B5EF4-FFF2-40B4-BE49-F238E27FC236}">
                <a16:creationId xmlns:a16="http://schemas.microsoft.com/office/drawing/2014/main" id="{97AF2308-535F-471C-9423-3467454C92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661E857-36B8-43F1-9D87-FE508167BCE3}" type="slidenum">
              <a:rPr lang="ru-RU" smtClean="0"/>
              <a:t>‹#›</a:t>
            </a:fld>
            <a:endParaRPr lang="ru-RU"/>
          </a:p>
        </p:txBody>
      </p:sp>
    </p:spTree>
    <p:extLst>
      <p:ext uri="{BB962C8B-B14F-4D97-AF65-F5344CB8AC3E}">
        <p14:creationId xmlns:p14="http://schemas.microsoft.com/office/powerpoint/2010/main" val="1400231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6DE2D-2988-4DC7-9EF0-A199BBC9BA1B}" type="datetime1">
              <a:rPr lang="ru-RU" smtClean="0"/>
              <a:pPr/>
              <a:t>28.03.2023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CFAAAB6-A2C6-4A85-A3A1-98EFBA61C967}" type="slidenum">
              <a:rPr lang="ru-RU" noProof="0" smtClean="0"/>
              <a:t>‹#›</a:t>
            </a:fld>
            <a:endParaRPr lang="ru-RU" noProof="0"/>
          </a:p>
        </p:txBody>
      </p:sp>
    </p:spTree>
    <p:extLst>
      <p:ext uri="{BB962C8B-B14F-4D97-AF65-F5344CB8AC3E}">
        <p14:creationId xmlns:p14="http://schemas.microsoft.com/office/powerpoint/2010/main" val="20767529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0" i="0">
              <a:effectLst/>
              <a:latin typeface="Segoe UI" panose="020B0502040204020203" pitchFamily="34" charset="0"/>
            </a:endParaRPr>
          </a:p>
          <a:p>
            <a:pPr rtl="0"/>
            <a:r>
              <a:rPr lang="ru-RU"/>
              <a:t>ID=d924773e-9a16-4d6d-9803-8cb819e99682
Recipe=text_billboard
Type=TextOnly
Variant=0
FamilyID=AccentBoxWalbaum_Zero</a:t>
            </a:r>
          </a:p>
        </p:txBody>
      </p:sp>
      <p:sp>
        <p:nvSpPr>
          <p:cNvPr id="4" name="Номер слайда 3"/>
          <p:cNvSpPr>
            <a:spLocks noGrp="1"/>
          </p:cNvSpPr>
          <p:nvPr>
            <p:ph type="sldNum" sz="quarter" idx="5"/>
          </p:nvPr>
        </p:nvSpPr>
        <p:spPr/>
        <p:txBody>
          <a:bodyPr rtlCol="0"/>
          <a:lstStyle/>
          <a:p>
            <a:pPr rtl="0"/>
            <a:fld id="{8EAA36B1-75F6-458C-B388-8BC01E9857C8}" type="slidenum">
              <a:rPr lang="ru-RU" smtClean="0"/>
              <a:t>1</a:t>
            </a:fld>
            <a:endParaRPr lang="ru-RU"/>
          </a:p>
        </p:txBody>
      </p:sp>
    </p:spTree>
    <p:extLst>
      <p:ext uri="{BB962C8B-B14F-4D97-AF65-F5344CB8AC3E}">
        <p14:creationId xmlns:p14="http://schemas.microsoft.com/office/powerpoint/2010/main" val="27032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AAAB6-A2C6-4A85-A3A1-98EFBA61C967}" type="slidenum">
              <a:rPr lang="ru-RU" smtClean="0"/>
              <a:t>2</a:t>
            </a:fld>
            <a:endParaRPr lang="ru-RU"/>
          </a:p>
        </p:txBody>
      </p:sp>
    </p:spTree>
    <p:extLst>
      <p:ext uri="{BB962C8B-B14F-4D97-AF65-F5344CB8AC3E}">
        <p14:creationId xmlns:p14="http://schemas.microsoft.com/office/powerpoint/2010/main" val="1990716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AAAB6-A2C6-4A85-A3A1-98EFBA61C967}" type="slidenum">
              <a:rPr lang="ru-RU" smtClean="0"/>
              <a:t>3</a:t>
            </a:fld>
            <a:endParaRPr lang="ru-RU"/>
          </a:p>
        </p:txBody>
      </p:sp>
    </p:spTree>
    <p:extLst>
      <p:ext uri="{BB962C8B-B14F-4D97-AF65-F5344CB8AC3E}">
        <p14:creationId xmlns:p14="http://schemas.microsoft.com/office/powerpoint/2010/main" val="248163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32DC0559-D619-4E56-BF6F-3712370C2150}" type="slidenum">
              <a:rPr lang="ru-RU" smtClean="0"/>
              <a:t>5</a:t>
            </a:fld>
            <a:endParaRPr lang="ru-RU"/>
          </a:p>
        </p:txBody>
      </p:sp>
    </p:spTree>
    <p:extLst>
      <p:ext uri="{BB962C8B-B14F-4D97-AF65-F5344CB8AC3E}">
        <p14:creationId xmlns:p14="http://schemas.microsoft.com/office/powerpoint/2010/main" val="51454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AAAB6-A2C6-4A85-A3A1-98EFBA61C967}" type="slidenum">
              <a:rPr lang="ru-RU" smtClean="0"/>
              <a:t>6</a:t>
            </a:fld>
            <a:endParaRPr lang="ru-RU"/>
          </a:p>
        </p:txBody>
      </p:sp>
    </p:spTree>
    <p:extLst>
      <p:ext uri="{BB962C8B-B14F-4D97-AF65-F5344CB8AC3E}">
        <p14:creationId xmlns:p14="http://schemas.microsoft.com/office/powerpoint/2010/main" val="316646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useBgFill="1">
        <p:nvSpPr>
          <p:cNvPr id="7" name="Прямоугольник 6">
            <a:extLst>
              <a:ext uri="{FF2B5EF4-FFF2-40B4-BE49-F238E27FC236}">
                <a16:creationId xmlns:a16="http://schemas.microsoft.com/office/drawing/2014/main" id="{BC5C50C9-5CB7-4938-BEDF-DD2FC7529FA9}"/>
              </a:ext>
            </a:extLst>
          </p:cNvPr>
          <p:cNvSpPr/>
          <p:nvPr userDrawn="1"/>
        </p:nvSpPr>
        <p:spPr>
          <a:xfrm>
            <a:off x="1528762" y="1473243"/>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E0EB8136-4330-4480-80D9-0F6FD970617C}"/>
              </a:ext>
            </a:extLst>
          </p:cNvPr>
          <p:cNvSpPr>
            <a:spLocks noGrp="1"/>
          </p:cNvSpPr>
          <p:nvPr>
            <p:ph type="ctrTitle"/>
          </p:nvPr>
        </p:nvSpPr>
        <p:spPr>
          <a:xfrm>
            <a:off x="1801368" y="1664208"/>
            <a:ext cx="8586216" cy="2176272"/>
          </a:xfrm>
        </p:spPr>
        <p:txBody>
          <a:bodyPr rtlCol="0" anchor="ctr">
            <a:normAutofit/>
          </a:bodyPr>
          <a:lstStyle>
            <a:lvl1pPr algn="ctr">
              <a:defRPr sz="6600"/>
            </a:lvl1pPr>
          </a:lstStyle>
          <a:p>
            <a:pPr rtl="0"/>
            <a:r>
              <a:rPr lang="ru-RU" noProof="0"/>
              <a:t>Образец заголовка</a:t>
            </a:r>
          </a:p>
        </p:txBody>
      </p:sp>
      <p:sp>
        <p:nvSpPr>
          <p:cNvPr id="3" name="Подзаголовок 2">
            <a:extLst>
              <a:ext uri="{FF2B5EF4-FFF2-40B4-BE49-F238E27FC236}">
                <a16:creationId xmlns:a16="http://schemas.microsoft.com/office/drawing/2014/main" id="{566E5739-DD96-45FB-B609-3E3447A52FED}"/>
              </a:ext>
            </a:extLst>
          </p:cNvPr>
          <p:cNvSpPr>
            <a:spLocks noGrp="1"/>
          </p:cNvSpPr>
          <p:nvPr>
            <p:ph type="subTitle" idx="1"/>
          </p:nvPr>
        </p:nvSpPr>
        <p:spPr>
          <a:xfrm>
            <a:off x="2487168" y="4142232"/>
            <a:ext cx="7223760" cy="685800"/>
          </a:xfrm>
          <a:solidFill>
            <a:schemeClr val="accent1"/>
          </a:solidFill>
        </p:spPr>
        <p:txBody>
          <a:bodyPr rtlCol="0"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spTree>
    <p:extLst>
      <p:ext uri="{BB962C8B-B14F-4D97-AF65-F5344CB8AC3E}">
        <p14:creationId xmlns:p14="http://schemas.microsoft.com/office/powerpoint/2010/main" val="26696404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с 3 рисунками">
    <p:spTree>
      <p:nvGrpSpPr>
        <p:cNvPr id="1" name=""/>
        <p:cNvGrpSpPr/>
        <p:nvPr/>
      </p:nvGrpSpPr>
      <p:grpSpPr>
        <a:xfrm>
          <a:off x="0" y="0"/>
          <a:ext cx="0" cy="0"/>
          <a:chOff x="0" y="0"/>
          <a:chExt cx="0" cy="0"/>
        </a:xfrm>
      </p:grpSpPr>
      <p:sp useBgFill="1">
        <p:nvSpPr>
          <p:cNvPr id="4" name="Прямоугольник 3">
            <a:extLst>
              <a:ext uri="{FF2B5EF4-FFF2-40B4-BE49-F238E27FC236}">
                <a16:creationId xmlns:a16="http://schemas.microsoft.com/office/drawing/2014/main" id="{2CD68929-9BD1-4A1E-9C1E-5B980D986EC1}"/>
              </a:ext>
            </a:extLst>
          </p:cNvPr>
          <p:cNvSpPr/>
          <p:nvPr userDrawn="1"/>
        </p:nvSpPr>
        <p:spPr>
          <a:xfrm>
            <a:off x="409575" y="633619"/>
            <a:ext cx="492741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48D358CF-0758-490A-A084-C46443B9ABE8}"/>
              </a:ext>
            </a:extLst>
          </p:cNvPr>
          <p:cNvSpPr>
            <a:spLocks noGrp="1"/>
          </p:cNvSpPr>
          <p:nvPr>
            <p:ph type="title"/>
          </p:nvPr>
        </p:nvSpPr>
        <p:spPr>
          <a:xfrm>
            <a:off x="841248" y="978408"/>
            <a:ext cx="4059936" cy="1106424"/>
          </a:xfrm>
        </p:spPr>
        <p:txBody>
          <a:bodyPr rtlCol="0" anchor="ctr">
            <a:normAutofit/>
          </a:bodyPr>
          <a:lstStyle>
            <a:lvl1pPr>
              <a:defRPr sz="2800"/>
            </a:lvl1pPr>
          </a:lstStyle>
          <a:p>
            <a:pPr rtl="0"/>
            <a:r>
              <a:rPr lang="ru-RU" noProof="0"/>
              <a:t>Образец заголовка</a:t>
            </a:r>
          </a:p>
        </p:txBody>
      </p:sp>
      <p:sp>
        <p:nvSpPr>
          <p:cNvPr id="3" name="Объект 2">
            <a:extLst>
              <a:ext uri="{FF2B5EF4-FFF2-40B4-BE49-F238E27FC236}">
                <a16:creationId xmlns:a16="http://schemas.microsoft.com/office/drawing/2014/main" id="{21671183-B3CE-4F45-92FB-98290CA0E2CA}"/>
              </a:ext>
            </a:extLst>
          </p:cNvPr>
          <p:cNvSpPr>
            <a:spLocks noGrp="1"/>
          </p:cNvSpPr>
          <p:nvPr>
            <p:ph idx="1" hasCustomPrompt="1"/>
          </p:nvPr>
        </p:nvSpPr>
        <p:spPr>
          <a:xfrm>
            <a:off x="841248" y="2359152"/>
            <a:ext cx="4059936" cy="3429000"/>
          </a:xfrm>
        </p:spPr>
        <p:txBody>
          <a:bodyPr rtlCol="0"/>
          <a:lstStyle>
            <a:lvl1pPr marL="0" indent="0">
              <a:buNone/>
              <a:defRPr sz="1800"/>
            </a:lvl1pPr>
          </a:lstStyle>
          <a:p>
            <a:pPr lvl="0" rtl="0"/>
            <a:r>
              <a:rPr lang="ru-RU" noProof="0"/>
              <a:t>Щелкните, чтобы изменить стили текста образца слайда</a:t>
            </a:r>
          </a:p>
        </p:txBody>
      </p:sp>
      <p:sp>
        <p:nvSpPr>
          <p:cNvPr id="15" name="Рисунок 14">
            <a:extLst>
              <a:ext uri="{FF2B5EF4-FFF2-40B4-BE49-F238E27FC236}">
                <a16:creationId xmlns:a16="http://schemas.microsoft.com/office/drawing/2014/main" id="{D9F91D62-7A39-4697-A73D-908DBA590EFB}"/>
              </a:ext>
            </a:extLst>
          </p:cNvPr>
          <p:cNvSpPr>
            <a:spLocks noGrp="1"/>
          </p:cNvSpPr>
          <p:nvPr>
            <p:ph type="pic" sz="quarter" idx="13"/>
          </p:nvPr>
        </p:nvSpPr>
        <p:spPr>
          <a:xfrm>
            <a:off x="8961120" y="566928"/>
            <a:ext cx="2871216" cy="2340864"/>
          </a:xfrm>
        </p:spPr>
        <p:txBody>
          <a:bodyPr rtlCol="0" anchor="ctr"/>
          <a:lstStyle>
            <a:lvl1pPr algn="ctr">
              <a:buNone/>
              <a:defRPr/>
            </a:lvl1pPr>
          </a:lstStyle>
          <a:p>
            <a:pPr rtl="0"/>
            <a:r>
              <a:rPr lang="ru-RU" noProof="0"/>
              <a:t>Вставка рисунка</a:t>
            </a:r>
          </a:p>
        </p:txBody>
      </p:sp>
      <p:sp>
        <p:nvSpPr>
          <p:cNvPr id="10" name="Рисунок 14">
            <a:extLst>
              <a:ext uri="{FF2B5EF4-FFF2-40B4-BE49-F238E27FC236}">
                <a16:creationId xmlns:a16="http://schemas.microsoft.com/office/drawing/2014/main" id="{687A7A61-F904-44E0-837C-FB357932BC1E}"/>
              </a:ext>
            </a:extLst>
          </p:cNvPr>
          <p:cNvSpPr>
            <a:spLocks noGrp="1"/>
          </p:cNvSpPr>
          <p:nvPr>
            <p:ph type="pic" sz="quarter" idx="14"/>
          </p:nvPr>
        </p:nvSpPr>
        <p:spPr>
          <a:xfrm>
            <a:off x="5843016" y="566928"/>
            <a:ext cx="2871216" cy="2340864"/>
          </a:xfrm>
        </p:spPr>
        <p:txBody>
          <a:bodyPr rtlCol="0" anchor="ctr"/>
          <a:lstStyle>
            <a:lvl1pPr algn="ctr">
              <a:buNone/>
              <a:defRPr/>
            </a:lvl1pPr>
          </a:lstStyle>
          <a:p>
            <a:pPr rtl="0"/>
            <a:r>
              <a:rPr lang="ru-RU" noProof="0"/>
              <a:t>Вставка рисунка</a:t>
            </a:r>
          </a:p>
        </p:txBody>
      </p:sp>
      <p:sp>
        <p:nvSpPr>
          <p:cNvPr id="5" name="Прямоугольник 4">
            <a:extLst>
              <a:ext uri="{FF2B5EF4-FFF2-40B4-BE49-F238E27FC236}">
                <a16:creationId xmlns:a16="http://schemas.microsoft.com/office/drawing/2014/main" id="{B3ED68CE-A00C-4DD9-8065-B0E3D033BC20}"/>
              </a:ext>
            </a:extLst>
          </p:cNvPr>
          <p:cNvSpPr/>
          <p:nvPr userDrawn="1"/>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Прямоугольник 11">
            <a:extLst>
              <a:ext uri="{FF2B5EF4-FFF2-40B4-BE49-F238E27FC236}">
                <a16:creationId xmlns:a16="http://schemas.microsoft.com/office/drawing/2014/main" id="{BB3EDCB6-603C-4A22-80E6-232A6202452A}"/>
              </a:ext>
            </a:extLst>
          </p:cNvPr>
          <p:cNvSpPr/>
          <p:nvPr userDrawn="1"/>
        </p:nvSpPr>
        <p:spPr>
          <a:xfrm>
            <a:off x="877459" y="2121408"/>
            <a:ext cx="395865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Рисунок 14">
            <a:extLst>
              <a:ext uri="{FF2B5EF4-FFF2-40B4-BE49-F238E27FC236}">
                <a16:creationId xmlns:a16="http://schemas.microsoft.com/office/drawing/2014/main" id="{FBB9124E-D1EB-4540-B1E1-DF3CD388BB27}"/>
              </a:ext>
            </a:extLst>
          </p:cNvPr>
          <p:cNvSpPr>
            <a:spLocks noGrp="1"/>
          </p:cNvSpPr>
          <p:nvPr>
            <p:ph type="pic" sz="quarter" idx="17"/>
          </p:nvPr>
        </p:nvSpPr>
        <p:spPr>
          <a:xfrm>
            <a:off x="5843016" y="3108960"/>
            <a:ext cx="5989320" cy="3054096"/>
          </a:xfrm>
        </p:spPr>
        <p:txBody>
          <a:bodyPr rtlCol="0" anchor="ctr"/>
          <a:lstStyle>
            <a:lvl1pPr algn="ctr">
              <a:buNone/>
              <a:defRPr/>
            </a:lvl1pPr>
          </a:lstStyle>
          <a:p>
            <a:pPr rtl="0"/>
            <a:r>
              <a:rPr lang="ru-RU" noProof="0"/>
              <a:t>Вставка рисунка</a:t>
            </a:r>
          </a:p>
        </p:txBody>
      </p:sp>
      <p:sp>
        <p:nvSpPr>
          <p:cNvPr id="18" name="Дата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rtlCol="0"/>
          <a:lstStyle/>
          <a:p>
            <a:pPr rtl="0"/>
            <a:r>
              <a:rPr lang="ru-RU" noProof="0"/>
              <a:t>04.09.20ГГ</a:t>
            </a:r>
          </a:p>
        </p:txBody>
      </p:sp>
      <p:sp>
        <p:nvSpPr>
          <p:cNvPr id="19" name="Нижний колонтитул 18">
            <a:extLst>
              <a:ext uri="{FF2B5EF4-FFF2-40B4-BE49-F238E27FC236}">
                <a16:creationId xmlns:a16="http://schemas.microsoft.com/office/drawing/2014/main" id="{69186A5E-A88B-4AD5-8730-E1679229BB98}"/>
              </a:ext>
            </a:extLst>
          </p:cNvPr>
          <p:cNvSpPr>
            <a:spLocks noGrp="1"/>
          </p:cNvSpPr>
          <p:nvPr>
            <p:ph type="ftr" sz="quarter" idx="19"/>
          </p:nvPr>
        </p:nvSpPr>
        <p:spPr/>
        <p:txBody>
          <a:bodyPr rtlCol="0"/>
          <a:lstStyle/>
          <a:p>
            <a:pPr rtl="0"/>
            <a:r>
              <a:rPr lang="ru-RU" noProof="0"/>
              <a:t>Заголовок презентации</a:t>
            </a:r>
          </a:p>
        </p:txBody>
      </p:sp>
      <p:sp>
        <p:nvSpPr>
          <p:cNvPr id="20" name="Номер слайда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rtlCol="0"/>
          <a:lstStyle/>
          <a:p>
            <a:pPr rtl="0"/>
            <a:fld id="{A65A5C87-DF58-40C8-B092-1DE63DB4547E}" type="slidenum">
              <a:rPr lang="ru-RU" noProof="0" smtClean="0"/>
              <a:t>‹#›</a:t>
            </a:fld>
            <a:endParaRPr lang="ru-RU" noProof="0"/>
          </a:p>
        </p:txBody>
      </p:sp>
    </p:spTree>
    <p:extLst>
      <p:ext uri="{BB962C8B-B14F-4D97-AF65-F5344CB8AC3E}">
        <p14:creationId xmlns:p14="http://schemas.microsoft.com/office/powerpoint/2010/main" val="35279717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с 4 рисунками">
    <p:spTree>
      <p:nvGrpSpPr>
        <p:cNvPr id="1" name=""/>
        <p:cNvGrpSpPr/>
        <p:nvPr/>
      </p:nvGrpSpPr>
      <p:grpSpPr>
        <a:xfrm>
          <a:off x="0" y="0"/>
          <a:ext cx="0" cy="0"/>
          <a:chOff x="0" y="0"/>
          <a:chExt cx="0" cy="0"/>
        </a:xfrm>
      </p:grpSpPr>
      <p:sp useBgFill="1">
        <p:nvSpPr>
          <p:cNvPr id="4" name="Прямоугольник 3">
            <a:extLst>
              <a:ext uri="{FF2B5EF4-FFF2-40B4-BE49-F238E27FC236}">
                <a16:creationId xmlns:a16="http://schemas.microsoft.com/office/drawing/2014/main" id="{2CD68929-9BD1-4A1E-9C1E-5B980D986EC1}"/>
              </a:ext>
            </a:extLst>
          </p:cNvPr>
          <p:cNvSpPr/>
          <p:nvPr userDrawn="1"/>
        </p:nvSpPr>
        <p:spPr>
          <a:xfrm>
            <a:off x="7324344" y="630936"/>
            <a:ext cx="4517136"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48D358CF-0758-490A-A084-C46443B9ABE8}"/>
              </a:ext>
            </a:extLst>
          </p:cNvPr>
          <p:cNvSpPr>
            <a:spLocks noGrp="1"/>
          </p:cNvSpPr>
          <p:nvPr>
            <p:ph type="title"/>
          </p:nvPr>
        </p:nvSpPr>
        <p:spPr>
          <a:xfrm>
            <a:off x="7772400" y="978408"/>
            <a:ext cx="3721608" cy="1106424"/>
          </a:xfrm>
        </p:spPr>
        <p:txBody>
          <a:bodyPr rtlCol="0" anchor="ctr">
            <a:normAutofit/>
          </a:bodyPr>
          <a:lstStyle>
            <a:lvl1pPr>
              <a:defRPr sz="2800"/>
            </a:lvl1pPr>
          </a:lstStyle>
          <a:p>
            <a:pPr rtl="0"/>
            <a:r>
              <a:rPr lang="ru-RU" noProof="0"/>
              <a:t>Образец заголовка</a:t>
            </a:r>
          </a:p>
        </p:txBody>
      </p:sp>
      <p:sp>
        <p:nvSpPr>
          <p:cNvPr id="15" name="Рисунок 14">
            <a:extLst>
              <a:ext uri="{FF2B5EF4-FFF2-40B4-BE49-F238E27FC236}">
                <a16:creationId xmlns:a16="http://schemas.microsoft.com/office/drawing/2014/main" id="{D9F91D62-7A39-4697-A73D-908DBA590EFB}"/>
              </a:ext>
            </a:extLst>
          </p:cNvPr>
          <p:cNvSpPr>
            <a:spLocks noGrp="1"/>
          </p:cNvSpPr>
          <p:nvPr>
            <p:ph type="pic" sz="quarter" idx="13"/>
          </p:nvPr>
        </p:nvSpPr>
        <p:spPr>
          <a:xfrm>
            <a:off x="3767328" y="630936"/>
            <a:ext cx="3246120" cy="2688336"/>
          </a:xfrm>
        </p:spPr>
        <p:txBody>
          <a:bodyPr rtlCol="0" anchor="ctr"/>
          <a:lstStyle>
            <a:lvl1pPr algn="ctr">
              <a:buNone/>
              <a:defRPr/>
            </a:lvl1pPr>
          </a:lstStyle>
          <a:p>
            <a:pPr rtl="0"/>
            <a:r>
              <a:rPr lang="ru-RU" noProof="0"/>
              <a:t>Вставка рисунка</a:t>
            </a:r>
          </a:p>
        </p:txBody>
      </p:sp>
      <p:sp>
        <p:nvSpPr>
          <p:cNvPr id="10" name="Рисунок 14">
            <a:extLst>
              <a:ext uri="{FF2B5EF4-FFF2-40B4-BE49-F238E27FC236}">
                <a16:creationId xmlns:a16="http://schemas.microsoft.com/office/drawing/2014/main" id="{687A7A61-F904-44E0-837C-FB357932BC1E}"/>
              </a:ext>
            </a:extLst>
          </p:cNvPr>
          <p:cNvSpPr>
            <a:spLocks noGrp="1"/>
          </p:cNvSpPr>
          <p:nvPr>
            <p:ph type="pic" sz="quarter" idx="14"/>
          </p:nvPr>
        </p:nvSpPr>
        <p:spPr>
          <a:xfrm>
            <a:off x="411480" y="630936"/>
            <a:ext cx="3246120" cy="2688336"/>
          </a:xfrm>
        </p:spPr>
        <p:txBody>
          <a:bodyPr rtlCol="0" anchor="ctr"/>
          <a:lstStyle>
            <a:lvl1pPr algn="ctr">
              <a:buNone/>
              <a:defRPr/>
            </a:lvl1pPr>
          </a:lstStyle>
          <a:p>
            <a:pPr rtl="0"/>
            <a:r>
              <a:rPr lang="ru-RU" noProof="0"/>
              <a:t>Вставка рисунка</a:t>
            </a:r>
          </a:p>
        </p:txBody>
      </p:sp>
      <p:sp>
        <p:nvSpPr>
          <p:cNvPr id="5" name="Прямоугольник 4">
            <a:extLst>
              <a:ext uri="{FF2B5EF4-FFF2-40B4-BE49-F238E27FC236}">
                <a16:creationId xmlns:a16="http://schemas.microsoft.com/office/drawing/2014/main" id="{B3ED68CE-A00C-4DD9-8065-B0E3D033BC20}"/>
              </a:ext>
            </a:extLst>
          </p:cNvPr>
          <p:cNvSpPr/>
          <p:nvPr userDrawn="1"/>
        </p:nvSpPr>
        <p:spPr>
          <a:xfrm>
            <a:off x="7260336" y="117957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Рисунок 14">
            <a:extLst>
              <a:ext uri="{FF2B5EF4-FFF2-40B4-BE49-F238E27FC236}">
                <a16:creationId xmlns:a16="http://schemas.microsoft.com/office/drawing/2014/main" id="{FBB9124E-D1EB-4540-B1E1-DF3CD388BB27}"/>
              </a:ext>
            </a:extLst>
          </p:cNvPr>
          <p:cNvSpPr>
            <a:spLocks noGrp="1"/>
          </p:cNvSpPr>
          <p:nvPr>
            <p:ph type="pic" sz="quarter" idx="17"/>
          </p:nvPr>
        </p:nvSpPr>
        <p:spPr>
          <a:xfrm>
            <a:off x="411480" y="3438144"/>
            <a:ext cx="3246120" cy="2688336"/>
          </a:xfrm>
        </p:spPr>
        <p:txBody>
          <a:bodyPr rtlCol="0" anchor="ctr"/>
          <a:lstStyle>
            <a:lvl1pPr algn="ctr">
              <a:buNone/>
              <a:defRPr/>
            </a:lvl1pPr>
          </a:lstStyle>
          <a:p>
            <a:pPr rtl="0"/>
            <a:r>
              <a:rPr lang="ru-RU" noProof="0"/>
              <a:t>Вставка рисунка</a:t>
            </a:r>
          </a:p>
        </p:txBody>
      </p:sp>
      <p:sp>
        <p:nvSpPr>
          <p:cNvPr id="18" name="Дата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rtlCol="0"/>
          <a:lstStyle/>
          <a:p>
            <a:pPr rtl="0"/>
            <a:r>
              <a:rPr lang="ru-RU" noProof="0"/>
              <a:t>04.09.20ГГ</a:t>
            </a:r>
          </a:p>
        </p:txBody>
      </p:sp>
      <p:sp>
        <p:nvSpPr>
          <p:cNvPr id="19" name="Нижний колонтитул 18">
            <a:extLst>
              <a:ext uri="{FF2B5EF4-FFF2-40B4-BE49-F238E27FC236}">
                <a16:creationId xmlns:a16="http://schemas.microsoft.com/office/drawing/2014/main" id="{69186A5E-A88B-4AD5-8730-E1679229BB98}"/>
              </a:ext>
            </a:extLst>
          </p:cNvPr>
          <p:cNvSpPr>
            <a:spLocks noGrp="1"/>
          </p:cNvSpPr>
          <p:nvPr>
            <p:ph type="ftr" sz="quarter" idx="19"/>
          </p:nvPr>
        </p:nvSpPr>
        <p:spPr/>
        <p:txBody>
          <a:bodyPr rtlCol="0"/>
          <a:lstStyle/>
          <a:p>
            <a:pPr rtl="0"/>
            <a:r>
              <a:rPr lang="ru-RU" noProof="0"/>
              <a:t>Заголовок презентации</a:t>
            </a:r>
          </a:p>
        </p:txBody>
      </p:sp>
      <p:sp>
        <p:nvSpPr>
          <p:cNvPr id="20" name="Номер слайда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rtlCol="0"/>
          <a:lstStyle/>
          <a:p>
            <a:pPr rtl="0"/>
            <a:fld id="{A65A5C87-DF58-40C8-B092-1DE63DB4547E}" type="slidenum">
              <a:rPr lang="ru-RU" noProof="0" smtClean="0"/>
              <a:t>‹#›</a:t>
            </a:fld>
            <a:endParaRPr lang="ru-RU" noProof="0"/>
          </a:p>
        </p:txBody>
      </p:sp>
      <p:sp>
        <p:nvSpPr>
          <p:cNvPr id="6" name="Прямоугольник 5">
            <a:extLst>
              <a:ext uri="{FF2B5EF4-FFF2-40B4-BE49-F238E27FC236}">
                <a16:creationId xmlns:a16="http://schemas.microsoft.com/office/drawing/2014/main" id="{525280B1-DD77-4ADB-A6FC-71309BCB66E1}"/>
              </a:ext>
            </a:extLst>
          </p:cNvPr>
          <p:cNvSpPr/>
          <p:nvPr userDrawn="1"/>
        </p:nvSpPr>
        <p:spPr>
          <a:xfrm>
            <a:off x="7792216" y="2185416"/>
            <a:ext cx="3683187"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Рисунок 14">
            <a:extLst>
              <a:ext uri="{FF2B5EF4-FFF2-40B4-BE49-F238E27FC236}">
                <a16:creationId xmlns:a16="http://schemas.microsoft.com/office/drawing/2014/main" id="{6B8374DB-2C54-426F-9768-7B838BE1F98D}"/>
              </a:ext>
            </a:extLst>
          </p:cNvPr>
          <p:cNvSpPr>
            <a:spLocks noGrp="1"/>
          </p:cNvSpPr>
          <p:nvPr>
            <p:ph type="pic" sz="quarter" idx="21"/>
          </p:nvPr>
        </p:nvSpPr>
        <p:spPr>
          <a:xfrm>
            <a:off x="3767328" y="3438144"/>
            <a:ext cx="3246120" cy="2688336"/>
          </a:xfrm>
        </p:spPr>
        <p:txBody>
          <a:bodyPr rtlCol="0" anchor="ctr"/>
          <a:lstStyle>
            <a:lvl1pPr algn="ctr">
              <a:buNone/>
              <a:defRPr/>
            </a:lvl1pPr>
          </a:lstStyle>
          <a:p>
            <a:pPr rtl="0"/>
            <a:r>
              <a:rPr lang="ru-RU" noProof="0"/>
              <a:t>Вставка рисунка</a:t>
            </a:r>
          </a:p>
        </p:txBody>
      </p:sp>
      <p:sp>
        <p:nvSpPr>
          <p:cNvPr id="8" name="Текст 7">
            <a:extLst>
              <a:ext uri="{FF2B5EF4-FFF2-40B4-BE49-F238E27FC236}">
                <a16:creationId xmlns:a16="http://schemas.microsoft.com/office/drawing/2014/main" id="{A0D33A8D-B0BB-4920-AAC4-6EE9952AA556}"/>
              </a:ext>
            </a:extLst>
          </p:cNvPr>
          <p:cNvSpPr>
            <a:spLocks noGrp="1"/>
          </p:cNvSpPr>
          <p:nvPr>
            <p:ph type="body" sz="quarter" idx="22" hasCustomPrompt="1"/>
          </p:nvPr>
        </p:nvSpPr>
        <p:spPr>
          <a:xfrm>
            <a:off x="7772400" y="3099816"/>
            <a:ext cx="3721100" cy="447675"/>
          </a:xfrm>
        </p:spPr>
        <p:txBody>
          <a:bodyPr rtlCol="0"/>
          <a:lstStyle>
            <a:lvl1pPr marL="0" indent="0">
              <a:buNone/>
              <a:defRPr sz="1600"/>
            </a:lvl1pPr>
          </a:lstStyle>
          <a:p>
            <a:pPr lvl="0" rtl="0"/>
            <a:r>
              <a:rPr lang="ru-RU" noProof="0"/>
              <a:t>Щелкните, чтобы изменить стили текста образца слайда</a:t>
            </a:r>
          </a:p>
        </p:txBody>
      </p:sp>
      <p:sp>
        <p:nvSpPr>
          <p:cNvPr id="21" name="Текст 7">
            <a:extLst>
              <a:ext uri="{FF2B5EF4-FFF2-40B4-BE49-F238E27FC236}">
                <a16:creationId xmlns:a16="http://schemas.microsoft.com/office/drawing/2014/main" id="{FC2F80E1-DA5D-4EBA-BDBC-FFD24776ED07}"/>
              </a:ext>
            </a:extLst>
          </p:cNvPr>
          <p:cNvSpPr>
            <a:spLocks noGrp="1"/>
          </p:cNvSpPr>
          <p:nvPr>
            <p:ph type="body" sz="quarter" idx="23" hasCustomPrompt="1"/>
          </p:nvPr>
        </p:nvSpPr>
        <p:spPr>
          <a:xfrm>
            <a:off x="7772400" y="4215384"/>
            <a:ext cx="3721100" cy="447675"/>
          </a:xfrm>
        </p:spPr>
        <p:txBody>
          <a:bodyPr rtlCol="0"/>
          <a:lstStyle>
            <a:lvl1pPr marL="0" indent="0">
              <a:buNone/>
              <a:defRPr sz="1600"/>
            </a:lvl1pPr>
          </a:lstStyle>
          <a:p>
            <a:pPr lvl="0" rtl="0"/>
            <a:r>
              <a:rPr lang="ru-RU" noProof="0"/>
              <a:t>Щелкните, чтобы изменить стили текста образца слайда</a:t>
            </a:r>
          </a:p>
        </p:txBody>
      </p:sp>
      <p:sp>
        <p:nvSpPr>
          <p:cNvPr id="22" name="Текст 7">
            <a:extLst>
              <a:ext uri="{FF2B5EF4-FFF2-40B4-BE49-F238E27FC236}">
                <a16:creationId xmlns:a16="http://schemas.microsoft.com/office/drawing/2014/main" id="{536A3E74-5D94-4FE5-A5F8-7DA032AD48AF}"/>
              </a:ext>
            </a:extLst>
          </p:cNvPr>
          <p:cNvSpPr>
            <a:spLocks noGrp="1"/>
          </p:cNvSpPr>
          <p:nvPr>
            <p:ph type="body" sz="quarter" idx="24" hasCustomPrompt="1"/>
          </p:nvPr>
        </p:nvSpPr>
        <p:spPr>
          <a:xfrm>
            <a:off x="7772400" y="5321808"/>
            <a:ext cx="3721100" cy="447675"/>
          </a:xfrm>
        </p:spPr>
        <p:txBody>
          <a:bodyPr rtlCol="0"/>
          <a:lstStyle>
            <a:lvl1pPr marL="0" indent="0">
              <a:buNone/>
              <a:defRPr sz="1600"/>
            </a:lvl1pPr>
          </a:lstStyle>
          <a:p>
            <a:pPr lvl="0" rtl="0"/>
            <a:r>
              <a:rPr lang="ru-RU" noProof="0"/>
              <a:t>Щелкните, чтобы изменить стили текста образца слайда</a:t>
            </a:r>
          </a:p>
        </p:txBody>
      </p:sp>
      <p:sp>
        <p:nvSpPr>
          <p:cNvPr id="23" name="Рисунок 14">
            <a:extLst>
              <a:ext uri="{FF2B5EF4-FFF2-40B4-BE49-F238E27FC236}">
                <a16:creationId xmlns:a16="http://schemas.microsoft.com/office/drawing/2014/main" id="{A36D2011-9E99-44AA-8612-4EEBAAA5D036}"/>
              </a:ext>
            </a:extLst>
          </p:cNvPr>
          <p:cNvSpPr>
            <a:spLocks noGrp="1"/>
          </p:cNvSpPr>
          <p:nvPr>
            <p:ph type="pic" sz="quarter" idx="25" hasCustomPrompt="1"/>
          </p:nvPr>
        </p:nvSpPr>
        <p:spPr>
          <a:xfrm>
            <a:off x="7772400" y="2532888"/>
            <a:ext cx="457200" cy="457200"/>
          </a:xfrm>
        </p:spPr>
        <p:txBody>
          <a:bodyPr rtlCol="0" anchor="ctr"/>
          <a:lstStyle>
            <a:lvl1pPr algn="ctr">
              <a:buNone/>
              <a:defRPr sz="900"/>
            </a:lvl1pPr>
          </a:lstStyle>
          <a:p>
            <a:pPr rtl="0"/>
            <a:r>
              <a:rPr lang="ru-RU" noProof="0"/>
              <a:t>Значок</a:t>
            </a:r>
          </a:p>
        </p:txBody>
      </p:sp>
      <p:sp>
        <p:nvSpPr>
          <p:cNvPr id="24" name="Рисунок 14">
            <a:extLst>
              <a:ext uri="{FF2B5EF4-FFF2-40B4-BE49-F238E27FC236}">
                <a16:creationId xmlns:a16="http://schemas.microsoft.com/office/drawing/2014/main" id="{80B0958E-0709-4604-ADAF-A6137275F31B}"/>
              </a:ext>
            </a:extLst>
          </p:cNvPr>
          <p:cNvSpPr>
            <a:spLocks noGrp="1"/>
          </p:cNvSpPr>
          <p:nvPr>
            <p:ph type="pic" sz="quarter" idx="26" hasCustomPrompt="1"/>
          </p:nvPr>
        </p:nvSpPr>
        <p:spPr>
          <a:xfrm>
            <a:off x="7772400" y="3630168"/>
            <a:ext cx="457200" cy="457200"/>
          </a:xfrm>
        </p:spPr>
        <p:txBody>
          <a:bodyPr rtlCol="0" anchor="ctr"/>
          <a:lstStyle>
            <a:lvl1pPr algn="ctr">
              <a:buNone/>
              <a:defRPr sz="900"/>
            </a:lvl1pPr>
          </a:lstStyle>
          <a:p>
            <a:pPr rtl="0"/>
            <a:r>
              <a:rPr lang="ru-RU" noProof="0"/>
              <a:t>Значок</a:t>
            </a:r>
          </a:p>
        </p:txBody>
      </p:sp>
      <p:sp>
        <p:nvSpPr>
          <p:cNvPr id="25" name="Рисунок 14">
            <a:extLst>
              <a:ext uri="{FF2B5EF4-FFF2-40B4-BE49-F238E27FC236}">
                <a16:creationId xmlns:a16="http://schemas.microsoft.com/office/drawing/2014/main" id="{F4A09204-1398-472F-B713-0AD49188773D}"/>
              </a:ext>
            </a:extLst>
          </p:cNvPr>
          <p:cNvSpPr>
            <a:spLocks noGrp="1"/>
          </p:cNvSpPr>
          <p:nvPr>
            <p:ph type="pic" sz="quarter" idx="27" hasCustomPrompt="1"/>
          </p:nvPr>
        </p:nvSpPr>
        <p:spPr>
          <a:xfrm>
            <a:off x="7772400" y="4754880"/>
            <a:ext cx="457200" cy="457200"/>
          </a:xfrm>
        </p:spPr>
        <p:txBody>
          <a:bodyPr rtlCol="0" anchor="ctr"/>
          <a:lstStyle>
            <a:lvl1pPr algn="ctr">
              <a:buNone/>
              <a:defRPr sz="900"/>
            </a:lvl1pPr>
          </a:lstStyle>
          <a:p>
            <a:pPr rtl="0"/>
            <a:r>
              <a:rPr lang="ru-RU" noProof="0"/>
              <a:t>Значок</a:t>
            </a:r>
          </a:p>
        </p:txBody>
      </p:sp>
    </p:spTree>
    <p:extLst>
      <p:ext uri="{BB962C8B-B14F-4D97-AF65-F5344CB8AC3E}">
        <p14:creationId xmlns:p14="http://schemas.microsoft.com/office/powerpoint/2010/main" val="34393436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useBgFill="1">
        <p:nvSpPr>
          <p:cNvPr id="7" name="Прямоугольник 6">
            <a:extLst>
              <a:ext uri="{FF2B5EF4-FFF2-40B4-BE49-F238E27FC236}">
                <a16:creationId xmlns:a16="http://schemas.microsoft.com/office/drawing/2014/main" id="{8C0689C4-0DB3-408B-A956-40326B4AE4C4}"/>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Прямоугольник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rtlCol="0">
            <a:normAutofit/>
          </a:bodyPr>
          <a:lstStyle>
            <a:lvl1pPr>
              <a:defRPr sz="5400"/>
            </a:lvl1pPr>
          </a:lstStyle>
          <a:p>
            <a:pPr rtl="0"/>
            <a:r>
              <a:rPr lang="ru-RU" noProof="0"/>
              <a:t>Образец заголовка</a:t>
            </a:r>
          </a:p>
        </p:txBody>
      </p:sp>
      <p:sp>
        <p:nvSpPr>
          <p:cNvPr id="3" name="Дата 2">
            <a:extLst>
              <a:ext uri="{FF2B5EF4-FFF2-40B4-BE49-F238E27FC236}">
                <a16:creationId xmlns:a16="http://schemas.microsoft.com/office/drawing/2014/main" id="{67C91241-A315-4643-91E5-CF2C25CC903A}"/>
              </a:ext>
            </a:extLst>
          </p:cNvPr>
          <p:cNvSpPr>
            <a:spLocks noGrp="1"/>
          </p:cNvSpPr>
          <p:nvPr>
            <p:ph type="dt" sz="half" idx="10"/>
          </p:nvPr>
        </p:nvSpPr>
        <p:spPr/>
        <p:txBody>
          <a:bodyPr rtlCol="0"/>
          <a:lstStyle/>
          <a:p>
            <a:pPr rtl="0"/>
            <a:r>
              <a:rPr lang="ru-RU" noProof="0"/>
              <a:t>04.09.20ГГ</a:t>
            </a:r>
          </a:p>
        </p:txBody>
      </p:sp>
      <p:sp>
        <p:nvSpPr>
          <p:cNvPr id="4" name="Нижний колонтитул 3">
            <a:extLst>
              <a:ext uri="{FF2B5EF4-FFF2-40B4-BE49-F238E27FC236}">
                <a16:creationId xmlns:a16="http://schemas.microsoft.com/office/drawing/2014/main" id="{22706D86-5479-487D-94C8-76093D84F377}"/>
              </a:ext>
            </a:extLst>
          </p:cNvPr>
          <p:cNvSpPr>
            <a:spLocks noGrp="1"/>
          </p:cNvSpPr>
          <p:nvPr>
            <p:ph type="ftr" sz="quarter" idx="11"/>
          </p:nvPr>
        </p:nvSpPr>
        <p:spPr/>
        <p:txBody>
          <a:bodyPr rtlCol="0"/>
          <a:lstStyle/>
          <a:p>
            <a:pPr rtl="0"/>
            <a:r>
              <a:rPr lang="ru-RU" noProof="0"/>
              <a:t>Заголовок презентации</a:t>
            </a:r>
          </a:p>
        </p:txBody>
      </p:sp>
      <p:sp>
        <p:nvSpPr>
          <p:cNvPr id="5" name="Номер слайда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rtlCol="0"/>
          <a:lstStyle/>
          <a:p>
            <a:pPr rtl="0"/>
            <a:fld id="{A65A5C87-DF58-40C8-B092-1DE63DB4547E}" type="slidenum">
              <a:rPr lang="ru-RU" noProof="0" smtClean="0"/>
              <a:t>‹#›</a:t>
            </a:fld>
            <a:endParaRPr lang="ru-RU" noProof="0"/>
          </a:p>
        </p:txBody>
      </p:sp>
    </p:spTree>
    <p:extLst>
      <p:ext uri="{BB962C8B-B14F-4D97-AF65-F5344CB8AC3E}">
        <p14:creationId xmlns:p14="http://schemas.microsoft.com/office/powerpoint/2010/main" val="14009944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AC447E0-1D4D-4EF2-B81B-4B2400EE3EDB}"/>
              </a:ext>
            </a:extLst>
          </p:cNvPr>
          <p:cNvSpPr>
            <a:spLocks noGrp="1"/>
          </p:cNvSpPr>
          <p:nvPr>
            <p:ph type="dt" sz="half" idx="10"/>
          </p:nvPr>
        </p:nvSpPr>
        <p:spPr/>
        <p:txBody>
          <a:bodyPr rtlCol="0"/>
          <a:lstStyle/>
          <a:p>
            <a:pPr rtl="0"/>
            <a:r>
              <a:rPr lang="ru-RU" noProof="0"/>
              <a:t>04.09.20ГГ</a:t>
            </a:r>
          </a:p>
        </p:txBody>
      </p:sp>
      <p:sp>
        <p:nvSpPr>
          <p:cNvPr id="3" name="Нижний колонтитул 2">
            <a:extLst>
              <a:ext uri="{FF2B5EF4-FFF2-40B4-BE49-F238E27FC236}">
                <a16:creationId xmlns:a16="http://schemas.microsoft.com/office/drawing/2014/main" id="{C9984CA0-2A78-4600-9F3D-19B09E790FE8}"/>
              </a:ext>
            </a:extLst>
          </p:cNvPr>
          <p:cNvSpPr>
            <a:spLocks noGrp="1"/>
          </p:cNvSpPr>
          <p:nvPr>
            <p:ph type="ftr" sz="quarter" idx="11"/>
          </p:nvPr>
        </p:nvSpPr>
        <p:spPr/>
        <p:txBody>
          <a:bodyPr rtlCol="0"/>
          <a:lstStyle/>
          <a:p>
            <a:pPr rtl="0"/>
            <a:r>
              <a:rPr lang="ru-RU" noProof="0"/>
              <a:t>Название презентации</a:t>
            </a:r>
          </a:p>
        </p:txBody>
      </p:sp>
      <p:sp>
        <p:nvSpPr>
          <p:cNvPr id="4" name="Номер слайда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rtlCol="0"/>
          <a:lstStyle/>
          <a:p>
            <a:pPr rtl="0"/>
            <a:fld id="{A65A5C87-DF58-40C8-B092-1DE63DB4547E}" type="slidenum">
              <a:rPr lang="ru-RU" noProof="0" smtClean="0"/>
              <a:t>‹#›</a:t>
            </a:fld>
            <a:endParaRPr lang="ru-RU" noProof="0"/>
          </a:p>
        </p:txBody>
      </p:sp>
    </p:spTree>
    <p:extLst>
      <p:ext uri="{BB962C8B-B14F-4D97-AF65-F5344CB8AC3E}">
        <p14:creationId xmlns:p14="http://schemas.microsoft.com/office/powerpoint/2010/main" val="40603778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useBgFill="1">
        <p:nvSpPr>
          <p:cNvPr id="9" name="Прямоугольник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Прямоугольник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rtlCol="0" anchor="t">
            <a:normAutofit/>
          </a:bodyPr>
          <a:lstStyle>
            <a:lvl1pPr>
              <a:lnSpc>
                <a:spcPct val="100000"/>
              </a:lnSpc>
              <a:defRPr sz="3400"/>
            </a:lvl1pPr>
          </a:lstStyle>
          <a:p>
            <a:pPr rtl="0"/>
            <a:r>
              <a:rPr lang="ru-RU" noProof="0"/>
              <a:t>Образец заголовка</a:t>
            </a:r>
          </a:p>
        </p:txBody>
      </p:sp>
      <p:sp>
        <p:nvSpPr>
          <p:cNvPr id="3" name="Объект 2">
            <a:extLst>
              <a:ext uri="{FF2B5EF4-FFF2-40B4-BE49-F238E27FC236}">
                <a16:creationId xmlns:a16="http://schemas.microsoft.com/office/drawing/2014/main" id="{EFA55C8A-A0BB-441D-976F-EB56D4382DB6}"/>
              </a:ext>
            </a:extLst>
          </p:cNvPr>
          <p:cNvSpPr>
            <a:spLocks noGrp="1"/>
          </p:cNvSpPr>
          <p:nvPr>
            <p:ph idx="1" hasCustomPrompt="1"/>
          </p:nvPr>
        </p:nvSpPr>
        <p:spPr>
          <a:xfrm>
            <a:off x="4965192" y="1709928"/>
            <a:ext cx="6729984" cy="4096512"/>
          </a:xfrm>
        </p:spPr>
        <p:txBody>
          <a:bodyPr rtlCol="0"/>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Текст 3">
            <a:extLst>
              <a:ext uri="{FF2B5EF4-FFF2-40B4-BE49-F238E27FC236}">
                <a16:creationId xmlns:a16="http://schemas.microsoft.com/office/drawing/2014/main" id="{37DE6A51-A2E5-4BFA-B571-9FDFE1BBFB44}"/>
              </a:ext>
            </a:extLst>
          </p:cNvPr>
          <p:cNvSpPr>
            <a:spLocks noGrp="1"/>
          </p:cNvSpPr>
          <p:nvPr>
            <p:ph type="body" sz="half" idx="2" hasCustomPrompt="1"/>
          </p:nvPr>
        </p:nvSpPr>
        <p:spPr>
          <a:xfrm>
            <a:off x="868680" y="3429000"/>
            <a:ext cx="3099816" cy="2066544"/>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Щелкните, чтобы изменить стили текста образца слайда</a:t>
            </a:r>
          </a:p>
        </p:txBody>
      </p:sp>
      <p:sp>
        <p:nvSpPr>
          <p:cNvPr id="5" name="Дата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rtlCol="0"/>
          <a:lstStyle/>
          <a:p>
            <a:pPr rtl="0"/>
            <a:r>
              <a:rPr lang="ru-RU" noProof="0"/>
              <a:t>04.09.20ГГ</a:t>
            </a:r>
          </a:p>
        </p:txBody>
      </p:sp>
      <p:sp>
        <p:nvSpPr>
          <p:cNvPr id="6" name="Нижний колонтитул 5">
            <a:extLst>
              <a:ext uri="{FF2B5EF4-FFF2-40B4-BE49-F238E27FC236}">
                <a16:creationId xmlns:a16="http://schemas.microsoft.com/office/drawing/2014/main" id="{9D6C7F66-2DFA-4146-BE1A-CE2890FE45E2}"/>
              </a:ext>
            </a:extLst>
          </p:cNvPr>
          <p:cNvSpPr>
            <a:spLocks noGrp="1"/>
          </p:cNvSpPr>
          <p:nvPr>
            <p:ph type="ftr" sz="quarter" idx="11"/>
          </p:nvPr>
        </p:nvSpPr>
        <p:spPr/>
        <p:txBody>
          <a:bodyPr rtlCol="0"/>
          <a:lstStyle/>
          <a:p>
            <a:pPr rtl="0"/>
            <a:r>
              <a:rPr lang="ru-RU" noProof="0"/>
              <a:t>Название презентации</a:t>
            </a:r>
          </a:p>
        </p:txBody>
      </p:sp>
      <p:sp>
        <p:nvSpPr>
          <p:cNvPr id="7" name="Номер слайда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rtlCol="0"/>
          <a:lstStyle/>
          <a:p>
            <a:pPr rtl="0"/>
            <a:fld id="{A65A5C87-DF58-40C8-B092-1DE63DB4547E}" type="slidenum">
              <a:rPr lang="ru-RU" noProof="0" smtClean="0"/>
              <a:t>‹#›</a:t>
            </a:fld>
            <a:endParaRPr lang="ru-RU" noProof="0"/>
          </a:p>
        </p:txBody>
      </p:sp>
    </p:spTree>
    <p:extLst>
      <p:ext uri="{BB962C8B-B14F-4D97-AF65-F5344CB8AC3E}">
        <p14:creationId xmlns:p14="http://schemas.microsoft.com/office/powerpoint/2010/main" val="17772245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useBgFill="1">
        <p:nvSpPr>
          <p:cNvPr id="9" name="Прямоугольник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Прямоугольник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rtlCol="0" anchor="t">
            <a:normAutofit/>
          </a:bodyPr>
          <a:lstStyle>
            <a:lvl1pPr>
              <a:lnSpc>
                <a:spcPct val="100000"/>
              </a:lnSpc>
              <a:defRPr sz="3400"/>
            </a:lvl1pPr>
          </a:lstStyle>
          <a:p>
            <a:pPr rtl="0"/>
            <a:r>
              <a:rPr lang="ru-RU" noProof="0"/>
              <a:t>Образец заголовка</a:t>
            </a:r>
          </a:p>
        </p:txBody>
      </p:sp>
      <p:sp>
        <p:nvSpPr>
          <p:cNvPr id="3" name="Рисунок 2">
            <a:extLst>
              <a:ext uri="{FF2B5EF4-FFF2-40B4-BE49-F238E27FC236}">
                <a16:creationId xmlns:a16="http://schemas.microsoft.com/office/drawing/2014/main" id="{EBA29649-B19F-499E-8E9A-3577EAC8F031}"/>
              </a:ext>
            </a:extLst>
          </p:cNvPr>
          <p:cNvSpPr>
            <a:spLocks noGrp="1"/>
          </p:cNvSpPr>
          <p:nvPr>
            <p:ph type="pic" idx="1" hasCustomPrompt="1"/>
          </p:nvPr>
        </p:nvSpPr>
        <p:spPr>
          <a:xfrm>
            <a:off x="4965192" y="1161288"/>
            <a:ext cx="6729984" cy="4645152"/>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Щелкните значок, чтобы добавить фото</a:t>
            </a:r>
          </a:p>
        </p:txBody>
      </p:sp>
      <p:sp>
        <p:nvSpPr>
          <p:cNvPr id="4" name="Текст 3">
            <a:extLst>
              <a:ext uri="{FF2B5EF4-FFF2-40B4-BE49-F238E27FC236}">
                <a16:creationId xmlns:a16="http://schemas.microsoft.com/office/drawing/2014/main" id="{1BC9EF2E-A8CD-41A1-B11A-0D8842797A98}"/>
              </a:ext>
            </a:extLst>
          </p:cNvPr>
          <p:cNvSpPr>
            <a:spLocks noGrp="1"/>
          </p:cNvSpPr>
          <p:nvPr>
            <p:ph type="body" sz="half" idx="2" hasCustomPrompt="1"/>
          </p:nvPr>
        </p:nvSpPr>
        <p:spPr>
          <a:xfrm>
            <a:off x="868680" y="3438144"/>
            <a:ext cx="3099816" cy="2057400"/>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Щелкните, чтобы изменить стили текста образца слайда</a:t>
            </a:r>
          </a:p>
        </p:txBody>
      </p:sp>
      <p:sp>
        <p:nvSpPr>
          <p:cNvPr id="5" name="Дата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rtlCol="0"/>
          <a:lstStyle/>
          <a:p>
            <a:pPr rtl="0"/>
            <a:r>
              <a:rPr lang="ru-RU" noProof="0"/>
              <a:t>04.09.20ГГ</a:t>
            </a:r>
          </a:p>
        </p:txBody>
      </p:sp>
      <p:sp>
        <p:nvSpPr>
          <p:cNvPr id="6" name="Нижний колонтитул 5">
            <a:extLst>
              <a:ext uri="{FF2B5EF4-FFF2-40B4-BE49-F238E27FC236}">
                <a16:creationId xmlns:a16="http://schemas.microsoft.com/office/drawing/2014/main" id="{788CD9AD-D667-4FD4-AA34-428AA0BCD09E}"/>
              </a:ext>
            </a:extLst>
          </p:cNvPr>
          <p:cNvSpPr>
            <a:spLocks noGrp="1"/>
          </p:cNvSpPr>
          <p:nvPr>
            <p:ph type="ftr" sz="quarter" idx="11"/>
          </p:nvPr>
        </p:nvSpPr>
        <p:spPr/>
        <p:txBody>
          <a:bodyPr rtlCol="0"/>
          <a:lstStyle/>
          <a:p>
            <a:pPr rtl="0"/>
            <a:r>
              <a:rPr lang="ru-RU" noProof="0"/>
              <a:t>Название презентации</a:t>
            </a:r>
          </a:p>
        </p:txBody>
      </p:sp>
      <p:sp>
        <p:nvSpPr>
          <p:cNvPr id="7" name="Номер слайда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rtlCol="0"/>
          <a:lstStyle/>
          <a:p>
            <a:pPr rtl="0"/>
            <a:fld id="{A65A5C87-DF58-40C8-B092-1DE63DB4547E}" type="slidenum">
              <a:rPr lang="ru-RU" noProof="0" smtClean="0"/>
              <a:t>‹#›</a:t>
            </a:fld>
            <a:endParaRPr lang="ru-RU" noProof="0"/>
          </a:p>
        </p:txBody>
      </p:sp>
    </p:spTree>
    <p:extLst>
      <p:ext uri="{BB962C8B-B14F-4D97-AF65-F5344CB8AC3E}">
        <p14:creationId xmlns:p14="http://schemas.microsoft.com/office/powerpoint/2010/main" val="4332482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с рисункам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D358CF-0758-490A-A084-C46443B9ABE8}"/>
              </a:ext>
            </a:extLst>
          </p:cNvPr>
          <p:cNvSpPr>
            <a:spLocks noGrp="1"/>
          </p:cNvSpPr>
          <p:nvPr>
            <p:ph type="title"/>
          </p:nvPr>
        </p:nvSpPr>
        <p:spPr>
          <a:xfrm>
            <a:off x="5084064" y="1078992"/>
            <a:ext cx="6272784" cy="1536192"/>
          </a:xfrm>
        </p:spPr>
        <p:txBody>
          <a:bodyPr rtlCol="0" anchor="b">
            <a:normAutofit/>
          </a:bodyPr>
          <a:lstStyle>
            <a:lvl1pPr>
              <a:defRPr sz="5200"/>
            </a:lvl1pPr>
          </a:lstStyle>
          <a:p>
            <a:pPr rtl="0"/>
            <a:r>
              <a:rPr lang="ru-RU" noProof="0"/>
              <a:t>Образец заголовка</a:t>
            </a:r>
          </a:p>
        </p:txBody>
      </p:sp>
      <p:sp>
        <p:nvSpPr>
          <p:cNvPr id="3" name="Объект 2">
            <a:extLst>
              <a:ext uri="{FF2B5EF4-FFF2-40B4-BE49-F238E27FC236}">
                <a16:creationId xmlns:a16="http://schemas.microsoft.com/office/drawing/2014/main" id="{21671183-B3CE-4F45-92FB-98290CA0E2CA}"/>
              </a:ext>
            </a:extLst>
          </p:cNvPr>
          <p:cNvSpPr>
            <a:spLocks noGrp="1"/>
          </p:cNvSpPr>
          <p:nvPr>
            <p:ph idx="1" hasCustomPrompt="1"/>
          </p:nvPr>
        </p:nvSpPr>
        <p:spPr>
          <a:xfrm>
            <a:off x="5084064" y="3355848"/>
            <a:ext cx="6272784" cy="2825496"/>
          </a:xfrm>
        </p:spPr>
        <p:txBody>
          <a:bodyPr rtlCol="0"/>
          <a:lstStyle>
            <a:lvl1pPr>
              <a:buNone/>
              <a:defRPr sz="1800"/>
            </a:lvl1pPr>
          </a:lstStyle>
          <a:p>
            <a:pPr lvl="0" rtl="0"/>
            <a:r>
              <a:rPr lang="ru-RU" noProof="0"/>
              <a:t>Щелкните, чтобы изменить стили текста образца слайда</a:t>
            </a:r>
          </a:p>
        </p:txBody>
      </p:sp>
      <p:sp>
        <p:nvSpPr>
          <p:cNvPr id="4" name="Дата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0"/>
            <a:ext cx="2743200" cy="365125"/>
          </a:xfrm>
        </p:spPr>
        <p:txBody>
          <a:bodyPr rtlCol="0"/>
          <a:lstStyle/>
          <a:p>
            <a:pPr rtl="0"/>
            <a:r>
              <a:rPr lang="ru-RU" noProof="0"/>
              <a:t>04.09.20ГГ</a:t>
            </a:r>
          </a:p>
        </p:txBody>
      </p:sp>
      <p:sp>
        <p:nvSpPr>
          <p:cNvPr id="5" name="Нижний колонтитул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0"/>
            <a:ext cx="4114800" cy="365125"/>
          </a:xfrm>
        </p:spPr>
        <p:txBody>
          <a:bodyPr rtlCol="0"/>
          <a:lstStyle/>
          <a:p>
            <a:pPr rtl="0"/>
            <a:r>
              <a:rPr lang="ru-RU" noProof="0"/>
              <a:t>Название презентации</a:t>
            </a:r>
          </a:p>
        </p:txBody>
      </p:sp>
      <p:sp>
        <p:nvSpPr>
          <p:cNvPr id="6" name="Номер слайда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rtlCol="0"/>
          <a:lstStyle/>
          <a:p>
            <a:pPr rtl="0"/>
            <a:fld id="{A65A5C87-DF58-40C8-B092-1DE63DB4547E}" type="slidenum">
              <a:rPr lang="ru-RU" noProof="0" smtClean="0"/>
              <a:t>‹#›</a:t>
            </a:fld>
            <a:endParaRPr lang="ru-RU" noProof="0"/>
          </a:p>
        </p:txBody>
      </p:sp>
      <p:sp>
        <p:nvSpPr>
          <p:cNvPr id="7" name="Прямоугольник 6">
            <a:extLst>
              <a:ext uri="{FF2B5EF4-FFF2-40B4-BE49-F238E27FC236}">
                <a16:creationId xmlns:a16="http://schemas.microsoft.com/office/drawing/2014/main"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Прямоугольник 8">
            <a:extLst>
              <a:ext uri="{FF2B5EF4-FFF2-40B4-BE49-F238E27FC236}">
                <a16:creationId xmlns:a16="http://schemas.microsoft.com/office/drawing/2014/main"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Рисунок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0" y="603504"/>
            <a:ext cx="4050792" cy="5577840"/>
          </a:xfrm>
        </p:spPr>
        <p:txBody>
          <a:bodyPr rtlCol="0" anchor="ctr"/>
          <a:lstStyle>
            <a:lvl1pPr algn="ctr">
              <a:buNone/>
              <a:defRPr/>
            </a:lvl1pPr>
          </a:lstStyle>
          <a:p>
            <a:pPr rtl="0"/>
            <a:r>
              <a:rPr lang="ru-RU" noProof="0"/>
              <a:t>Вставка рисунка</a:t>
            </a:r>
          </a:p>
        </p:txBody>
      </p:sp>
    </p:spTree>
    <p:extLst>
      <p:ext uri="{BB962C8B-B14F-4D97-AF65-F5344CB8AC3E}">
        <p14:creationId xmlns:p14="http://schemas.microsoft.com/office/powerpoint/2010/main" val="38125875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с 2 рисункам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D358CF-0758-490A-A084-C46443B9ABE8}"/>
              </a:ext>
            </a:extLst>
          </p:cNvPr>
          <p:cNvSpPr>
            <a:spLocks noGrp="1"/>
          </p:cNvSpPr>
          <p:nvPr>
            <p:ph type="title"/>
          </p:nvPr>
        </p:nvSpPr>
        <p:spPr>
          <a:xfrm>
            <a:off x="612648" y="1078992"/>
            <a:ext cx="6272784" cy="1536192"/>
          </a:xfrm>
        </p:spPr>
        <p:txBody>
          <a:bodyPr rtlCol="0" anchor="b">
            <a:normAutofit/>
          </a:bodyPr>
          <a:lstStyle>
            <a:lvl1pPr>
              <a:defRPr sz="5200"/>
            </a:lvl1pPr>
          </a:lstStyle>
          <a:p>
            <a:pPr rtl="0"/>
            <a:r>
              <a:rPr lang="ru-RU" noProof="0"/>
              <a:t>Образец заголовка</a:t>
            </a:r>
          </a:p>
        </p:txBody>
      </p:sp>
      <p:sp>
        <p:nvSpPr>
          <p:cNvPr id="3" name="Объект 2">
            <a:extLst>
              <a:ext uri="{FF2B5EF4-FFF2-40B4-BE49-F238E27FC236}">
                <a16:creationId xmlns:a16="http://schemas.microsoft.com/office/drawing/2014/main" id="{21671183-B3CE-4F45-92FB-98290CA0E2CA}"/>
              </a:ext>
            </a:extLst>
          </p:cNvPr>
          <p:cNvSpPr>
            <a:spLocks noGrp="1"/>
          </p:cNvSpPr>
          <p:nvPr>
            <p:ph idx="1" hasCustomPrompt="1"/>
          </p:nvPr>
        </p:nvSpPr>
        <p:spPr>
          <a:xfrm>
            <a:off x="612648" y="3355848"/>
            <a:ext cx="6272784" cy="2825496"/>
          </a:xfrm>
        </p:spPr>
        <p:txBody>
          <a:bodyPr rtlCol="0"/>
          <a:lstStyle>
            <a:lvl1pPr marL="0" indent="0">
              <a:buNone/>
              <a:defRPr sz="1800"/>
            </a:lvl1pPr>
          </a:lstStyle>
          <a:p>
            <a:pPr lvl="0" rtl="0"/>
            <a:r>
              <a:rPr lang="ru-RU" noProof="0"/>
              <a:t>Щелкните, чтобы изменить стили текста образца слайда</a:t>
            </a:r>
          </a:p>
        </p:txBody>
      </p:sp>
      <p:sp>
        <p:nvSpPr>
          <p:cNvPr id="6" name="Номер слайда 5">
            <a:extLst>
              <a:ext uri="{FF2B5EF4-FFF2-40B4-BE49-F238E27FC236}">
                <a16:creationId xmlns:a16="http://schemas.microsoft.com/office/drawing/2014/main" id="{093C5AD3-D79A-4D46-B25B-822FE0252511}"/>
              </a:ext>
            </a:extLst>
          </p:cNvPr>
          <p:cNvSpPr>
            <a:spLocks noGrp="1"/>
          </p:cNvSpPr>
          <p:nvPr>
            <p:ph type="sldNum" sz="quarter" idx="12"/>
          </p:nvPr>
        </p:nvSpPr>
        <p:spPr>
          <a:xfrm>
            <a:off x="5605272" y="6356350"/>
            <a:ext cx="1280160" cy="365125"/>
          </a:xfrm>
        </p:spPr>
        <p:txBody>
          <a:bodyPr rtlCol="0"/>
          <a:lstStyle/>
          <a:p>
            <a:pPr rtl="0"/>
            <a:fld id="{A65A5C87-DF58-40C8-B092-1DE63DB4547E}" type="slidenum">
              <a:rPr lang="ru-RU" noProof="0" smtClean="0"/>
              <a:t>‹#›</a:t>
            </a:fld>
            <a:endParaRPr lang="ru-RU" noProof="0"/>
          </a:p>
        </p:txBody>
      </p:sp>
      <p:sp>
        <p:nvSpPr>
          <p:cNvPr id="7" name="Прямоугольник 6">
            <a:extLst>
              <a:ext uri="{FF2B5EF4-FFF2-40B4-BE49-F238E27FC236}">
                <a16:creationId xmlns:a16="http://schemas.microsoft.com/office/drawing/2014/main" id="{C3EEEC07-DA87-4415-8D6B-72E1B2686535}"/>
              </a:ext>
            </a:extLst>
          </p:cNvPr>
          <p:cNvSpPr/>
          <p:nvPr userDrawn="1"/>
        </p:nvSpPr>
        <p:spPr>
          <a:xfrm rot="5400000">
            <a:off x="850392" y="36576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Рисунок 14">
            <a:extLst>
              <a:ext uri="{FF2B5EF4-FFF2-40B4-BE49-F238E27FC236}">
                <a16:creationId xmlns:a16="http://schemas.microsoft.com/office/drawing/2014/main" id="{D9F91D62-7A39-4697-A73D-908DBA590EFB}"/>
              </a:ext>
            </a:extLst>
          </p:cNvPr>
          <p:cNvSpPr>
            <a:spLocks noGrp="1"/>
          </p:cNvSpPr>
          <p:nvPr>
            <p:ph type="pic" sz="quarter" idx="13"/>
          </p:nvPr>
        </p:nvSpPr>
        <p:spPr>
          <a:xfrm>
            <a:off x="7680960" y="4352544"/>
            <a:ext cx="4507992" cy="2505456"/>
          </a:xfrm>
        </p:spPr>
        <p:txBody>
          <a:bodyPr rtlCol="0" anchor="ctr"/>
          <a:lstStyle>
            <a:lvl1pPr algn="ctr">
              <a:buNone/>
              <a:defRPr/>
            </a:lvl1pPr>
          </a:lstStyle>
          <a:p>
            <a:pPr rtl="0"/>
            <a:r>
              <a:rPr lang="ru-RU" noProof="0"/>
              <a:t>Вставка рисунка</a:t>
            </a:r>
          </a:p>
        </p:txBody>
      </p:sp>
      <p:sp>
        <p:nvSpPr>
          <p:cNvPr id="10" name="Рисунок 14">
            <a:extLst>
              <a:ext uri="{FF2B5EF4-FFF2-40B4-BE49-F238E27FC236}">
                <a16:creationId xmlns:a16="http://schemas.microsoft.com/office/drawing/2014/main" id="{687A7A61-F904-44E0-837C-FB357932BC1E}"/>
              </a:ext>
            </a:extLst>
          </p:cNvPr>
          <p:cNvSpPr>
            <a:spLocks noGrp="1"/>
          </p:cNvSpPr>
          <p:nvPr>
            <p:ph type="pic" sz="quarter" idx="14"/>
          </p:nvPr>
        </p:nvSpPr>
        <p:spPr>
          <a:xfrm>
            <a:off x="7680960" y="0"/>
            <a:ext cx="4507992" cy="4123944"/>
          </a:xfrm>
        </p:spPr>
        <p:txBody>
          <a:bodyPr rtlCol="0" anchor="ctr"/>
          <a:lstStyle>
            <a:lvl1pPr algn="ctr">
              <a:buNone/>
              <a:defRPr/>
            </a:lvl1pPr>
          </a:lstStyle>
          <a:p>
            <a:pPr rtl="0"/>
            <a:r>
              <a:rPr lang="ru-RU" noProof="0"/>
              <a:t>Вставка рисунка</a:t>
            </a:r>
          </a:p>
        </p:txBody>
      </p:sp>
      <p:sp>
        <p:nvSpPr>
          <p:cNvPr id="8" name="Прямоугольник 7">
            <a:extLst>
              <a:ext uri="{FF2B5EF4-FFF2-40B4-BE49-F238E27FC236}">
                <a16:creationId xmlns:a16="http://schemas.microsoft.com/office/drawing/2014/main" id="{EEFA3CC7-31ED-4E5A-87A6-AA1D8F4251FC}"/>
              </a:ext>
            </a:extLst>
          </p:cNvPr>
          <p:cNvSpPr/>
          <p:nvPr userDrawn="1"/>
        </p:nvSpPr>
        <p:spPr>
          <a:xfrm>
            <a:off x="62179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87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useBgFill="1">
        <p:nvSpPr>
          <p:cNvPr id="7" name="Прямоугольник 6">
            <a:extLst>
              <a:ext uri="{FF2B5EF4-FFF2-40B4-BE49-F238E27FC236}">
                <a16:creationId xmlns:a16="http://schemas.microsoft.com/office/drawing/2014/main" id="{B541A812-4D3F-4D65-BA64-BA64E37F2C1D}"/>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B8E44900-E8BF-4B12-8BCB-41076E2B68C7}"/>
              </a:ext>
            </a:extLst>
          </p:cNvPr>
          <p:cNvSpPr>
            <a:spLocks noGrp="1"/>
          </p:cNvSpPr>
          <p:nvPr>
            <p:ph type="title"/>
          </p:nvPr>
        </p:nvSpPr>
        <p:spPr>
          <a:xfrm>
            <a:off x="1078992" y="1938528"/>
            <a:ext cx="7013448" cy="2990088"/>
          </a:xfrm>
        </p:spPr>
        <p:txBody>
          <a:bodyPr rtlCol="0" anchor="ctr">
            <a:normAutofit/>
          </a:bodyPr>
          <a:lstStyle>
            <a:lvl1pPr>
              <a:defRPr sz="5400"/>
            </a:lvl1pPr>
          </a:lstStyle>
          <a:p>
            <a:pPr rtl="0"/>
            <a:r>
              <a:rPr lang="ru-RU" noProof="0"/>
              <a:t>Образец заголовка</a:t>
            </a:r>
          </a:p>
        </p:txBody>
      </p:sp>
      <p:sp>
        <p:nvSpPr>
          <p:cNvPr id="3" name="Текст 2">
            <a:extLst>
              <a:ext uri="{FF2B5EF4-FFF2-40B4-BE49-F238E27FC236}">
                <a16:creationId xmlns:a16="http://schemas.microsoft.com/office/drawing/2014/main" id="{917741F9-B00F-4463-A257-6B66DABD9B4E}"/>
              </a:ext>
            </a:extLst>
          </p:cNvPr>
          <p:cNvSpPr>
            <a:spLocks noGrp="1"/>
          </p:cNvSpPr>
          <p:nvPr>
            <p:ph type="body" idx="1" hasCustomPrompt="1"/>
          </p:nvPr>
        </p:nvSpPr>
        <p:spPr>
          <a:xfrm>
            <a:off x="8613648" y="1938528"/>
            <a:ext cx="2688336" cy="2990088"/>
          </a:xfrm>
          <a:solidFill>
            <a:schemeClr val="accent1"/>
          </a:solidFill>
        </p:spPr>
        <p:txBody>
          <a:bodyPr rtlCol="0" anchor="ct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Щелкните, чтобы изменить стили текста образца слайда</a:t>
            </a:r>
          </a:p>
        </p:txBody>
      </p:sp>
      <p:sp>
        <p:nvSpPr>
          <p:cNvPr id="12" name="Прямоугольник 11">
            <a:extLst>
              <a:ext uri="{FF2B5EF4-FFF2-40B4-BE49-F238E27FC236}">
                <a16:creationId xmlns:a16="http://schemas.microsoft.com/office/drawing/2014/main" id="{5716BBE9-8A9C-450B-A235-677945C7ED44}"/>
              </a:ext>
            </a:extLst>
          </p:cNvPr>
          <p:cNvSpPr/>
          <p:nvPr userDrawn="1"/>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3">
            <a:extLst>
              <a:ext uri="{FF2B5EF4-FFF2-40B4-BE49-F238E27FC236}">
                <a16:creationId xmlns:a16="http://schemas.microsoft.com/office/drawing/2014/main" id="{9855E7BF-3629-4C02-98DF-CFC1C93CE036}"/>
              </a:ext>
            </a:extLst>
          </p:cNvPr>
          <p:cNvSpPr/>
          <p:nvPr userDrawn="1"/>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5400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useBgFill="1">
        <p:nvSpPr>
          <p:cNvPr id="8" name="Прямоугольник 7">
            <a:extLst>
              <a:ext uri="{FF2B5EF4-FFF2-40B4-BE49-F238E27FC236}">
                <a16:creationId xmlns:a16="http://schemas.microsoft.com/office/drawing/2014/main" id="{2D6FBB9D-1CAA-4D05-AB33-BABDFE17B843}"/>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Прямоугольник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rtlCol="0">
            <a:normAutofit/>
          </a:bodyPr>
          <a:lstStyle>
            <a:lvl1pPr>
              <a:defRPr sz="4000"/>
            </a:lvl1pPr>
          </a:lstStyle>
          <a:p>
            <a:pPr rtl="0"/>
            <a:r>
              <a:rPr lang="ru-RU" noProof="0"/>
              <a:t>Образец заголовка</a:t>
            </a:r>
          </a:p>
        </p:txBody>
      </p:sp>
      <p:sp>
        <p:nvSpPr>
          <p:cNvPr id="3" name="Объект 2">
            <a:extLst>
              <a:ext uri="{FF2B5EF4-FFF2-40B4-BE49-F238E27FC236}">
                <a16:creationId xmlns:a16="http://schemas.microsoft.com/office/drawing/2014/main" id="{21671183-B3CE-4F45-92FB-98290CA0E2CA}"/>
              </a:ext>
            </a:extLst>
          </p:cNvPr>
          <p:cNvSpPr>
            <a:spLocks noGrp="1"/>
          </p:cNvSpPr>
          <p:nvPr>
            <p:ph idx="1" hasCustomPrompt="1"/>
          </p:nvPr>
        </p:nvSpPr>
        <p:spPr>
          <a:xfrm>
            <a:off x="1115568" y="2478024"/>
            <a:ext cx="10168128" cy="3694176"/>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id="{3D7DED67-27EC-4D43-A21C-093C1DB04813}"/>
              </a:ext>
            </a:extLst>
          </p:cNvPr>
          <p:cNvSpPr>
            <a:spLocks noGrp="1"/>
          </p:cNvSpPr>
          <p:nvPr>
            <p:ph type="dt" sz="half" idx="10"/>
          </p:nvPr>
        </p:nvSpPr>
        <p:spPr>
          <a:xfrm>
            <a:off x="1101852" y="6356350"/>
            <a:ext cx="2743200" cy="365125"/>
          </a:xfrm>
        </p:spPr>
        <p:txBody>
          <a:bodyPr rtlCol="0"/>
          <a:lstStyle/>
          <a:p>
            <a:pPr rtl="0"/>
            <a:r>
              <a:rPr lang="ru-RU" noProof="0"/>
              <a:t>04.09.20ГГ</a:t>
            </a:r>
          </a:p>
        </p:txBody>
      </p:sp>
      <p:sp>
        <p:nvSpPr>
          <p:cNvPr id="5" name="Нижний колонтитул 4">
            <a:extLst>
              <a:ext uri="{FF2B5EF4-FFF2-40B4-BE49-F238E27FC236}">
                <a16:creationId xmlns:a16="http://schemas.microsoft.com/office/drawing/2014/main" id="{36747CE3-4890-4BC1-94DB-5D49D02C9933}"/>
              </a:ext>
            </a:extLst>
          </p:cNvPr>
          <p:cNvSpPr>
            <a:spLocks noGrp="1"/>
          </p:cNvSpPr>
          <p:nvPr>
            <p:ph type="ftr" sz="quarter" idx="11"/>
          </p:nvPr>
        </p:nvSpPr>
        <p:spPr/>
        <p:txBody>
          <a:bodyPr rtlCol="0"/>
          <a:lstStyle/>
          <a:p>
            <a:pPr rtl="0"/>
            <a:r>
              <a:rPr lang="ru-RU" noProof="0"/>
              <a:t>Заголовок презентации</a:t>
            </a:r>
          </a:p>
        </p:txBody>
      </p:sp>
      <p:sp>
        <p:nvSpPr>
          <p:cNvPr id="6" name="Номер слайда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rtlCol="0"/>
          <a:lstStyle/>
          <a:p>
            <a:pPr rtl="0"/>
            <a:fld id="{A65A5C87-DF58-40C8-B092-1DE63DB4547E}" type="slidenum">
              <a:rPr lang="ru-RU" noProof="0" smtClean="0"/>
              <a:t>‹#›</a:t>
            </a:fld>
            <a:endParaRPr lang="ru-RU" noProof="0"/>
          </a:p>
        </p:txBody>
      </p:sp>
    </p:spTree>
    <p:extLst>
      <p:ext uri="{BB962C8B-B14F-4D97-AF65-F5344CB8AC3E}">
        <p14:creationId xmlns:p14="http://schemas.microsoft.com/office/powerpoint/2010/main" val="33938697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Цита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rtlCol="0" anchor="ctr">
            <a:normAutofit/>
          </a:bodyPr>
          <a:lstStyle>
            <a:lvl1pPr algn="ctr">
              <a:defRPr sz="4800"/>
            </a:lvl1pPr>
          </a:lstStyle>
          <a:p>
            <a:pPr rtl="0"/>
            <a:r>
              <a:rPr lang="ru-RU" noProof="0"/>
              <a:t>Образец заголовка</a:t>
            </a:r>
          </a:p>
        </p:txBody>
      </p:sp>
      <p:sp useBgFill="1">
        <p:nvSpPr>
          <p:cNvPr id="4" name="Прямоугольник 3">
            <a:extLst>
              <a:ext uri="{FF2B5EF4-FFF2-40B4-BE49-F238E27FC236}">
                <a16:creationId xmlns:a16="http://schemas.microsoft.com/office/drawing/2014/main" id="{673635DF-99E4-4A0C-A272-D9FF87695DE7}"/>
              </a:ext>
            </a:extLst>
          </p:cNvPr>
          <p:cNvSpPr/>
          <p:nvPr userDrawn="1"/>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Прямоугольник 4">
            <a:extLst>
              <a:ext uri="{FF2B5EF4-FFF2-40B4-BE49-F238E27FC236}">
                <a16:creationId xmlns:a16="http://schemas.microsoft.com/office/drawing/2014/main" id="{5590C76F-6331-4485-AA5B-D61483481F68}"/>
              </a:ext>
            </a:extLst>
          </p:cNvPr>
          <p:cNvSpPr/>
          <p:nvPr userDrawn="1"/>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Текст 2">
            <a:extLst>
              <a:ext uri="{FF2B5EF4-FFF2-40B4-BE49-F238E27FC236}">
                <a16:creationId xmlns:a16="http://schemas.microsoft.com/office/drawing/2014/main" id="{917741F9-B00F-4463-A257-6B66DABD9B4E}"/>
              </a:ext>
            </a:extLst>
          </p:cNvPr>
          <p:cNvSpPr>
            <a:spLocks noGrp="1"/>
          </p:cNvSpPr>
          <p:nvPr>
            <p:ph type="body" idx="1" hasCustomPrompt="1"/>
          </p:nvPr>
        </p:nvSpPr>
        <p:spPr>
          <a:xfrm>
            <a:off x="841248" y="5102352"/>
            <a:ext cx="10607040" cy="585216"/>
          </a:xfrm>
          <a:solidFill>
            <a:schemeClr val="accent1"/>
          </a:solidFill>
        </p:spPr>
        <p:txBody>
          <a:bodyPr rtlCol="0" anchor="ct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Щелкните, чтобы изменить стили текста образца слайда</a:t>
            </a:r>
          </a:p>
        </p:txBody>
      </p:sp>
      <p:sp>
        <p:nvSpPr>
          <p:cNvPr id="6" name="Дата 5">
            <a:extLst>
              <a:ext uri="{FF2B5EF4-FFF2-40B4-BE49-F238E27FC236}">
                <a16:creationId xmlns:a16="http://schemas.microsoft.com/office/drawing/2014/main" id="{ECB2BA4C-9ADA-41DB-B758-9E3CFECDF528}"/>
              </a:ext>
            </a:extLst>
          </p:cNvPr>
          <p:cNvSpPr>
            <a:spLocks noGrp="1"/>
          </p:cNvSpPr>
          <p:nvPr>
            <p:ph type="dt" sz="half" idx="10"/>
          </p:nvPr>
        </p:nvSpPr>
        <p:spPr>
          <a:xfrm>
            <a:off x="905256" y="6356350"/>
            <a:ext cx="2743200" cy="365125"/>
          </a:xfrm>
        </p:spPr>
        <p:txBody>
          <a:bodyPr rtlCol="0"/>
          <a:lstStyle/>
          <a:p>
            <a:pPr rtl="0"/>
            <a:r>
              <a:rPr lang="ru-RU" noProof="0"/>
              <a:t>04.09.20ГГ</a:t>
            </a:r>
          </a:p>
        </p:txBody>
      </p:sp>
      <p:sp>
        <p:nvSpPr>
          <p:cNvPr id="10" name="Нижний колонтитул 9">
            <a:extLst>
              <a:ext uri="{FF2B5EF4-FFF2-40B4-BE49-F238E27FC236}">
                <a16:creationId xmlns:a16="http://schemas.microsoft.com/office/drawing/2014/main" id="{20957ADB-410A-48BE-AA95-3A708314B02A}"/>
              </a:ext>
            </a:extLst>
          </p:cNvPr>
          <p:cNvSpPr>
            <a:spLocks noGrp="1"/>
          </p:cNvSpPr>
          <p:nvPr>
            <p:ph type="ftr" sz="quarter" idx="11"/>
          </p:nvPr>
        </p:nvSpPr>
        <p:spPr/>
        <p:txBody>
          <a:bodyPr rtlCol="0"/>
          <a:lstStyle/>
          <a:p>
            <a:pPr rtl="0"/>
            <a:r>
              <a:rPr lang="ru-RU" noProof="0"/>
              <a:t>Заголовок презентации</a:t>
            </a:r>
          </a:p>
        </p:txBody>
      </p:sp>
      <p:sp>
        <p:nvSpPr>
          <p:cNvPr id="11" name="Номер слайда 10">
            <a:extLst>
              <a:ext uri="{FF2B5EF4-FFF2-40B4-BE49-F238E27FC236}">
                <a16:creationId xmlns:a16="http://schemas.microsoft.com/office/drawing/2014/main" id="{5112591B-8032-4FDF-9B26-8F505642C5C2}"/>
              </a:ext>
            </a:extLst>
          </p:cNvPr>
          <p:cNvSpPr>
            <a:spLocks noGrp="1"/>
          </p:cNvSpPr>
          <p:nvPr>
            <p:ph type="sldNum" sz="quarter" idx="12"/>
          </p:nvPr>
        </p:nvSpPr>
        <p:spPr>
          <a:xfrm>
            <a:off x="8540496" y="6356350"/>
            <a:ext cx="2743200" cy="365125"/>
          </a:xfrm>
        </p:spPr>
        <p:txBody>
          <a:bodyPr rtlCol="0"/>
          <a:lstStyle/>
          <a:p>
            <a:pPr rtl="0"/>
            <a:fld id="{A65A5C87-DF58-40C8-B092-1DE63DB4547E}" type="slidenum">
              <a:rPr lang="ru-RU" noProof="0" smtClean="0"/>
              <a:t>‹#›</a:t>
            </a:fld>
            <a:endParaRPr lang="ru-RU" noProof="0"/>
          </a:p>
        </p:txBody>
      </p:sp>
    </p:spTree>
    <p:extLst>
      <p:ext uri="{BB962C8B-B14F-4D97-AF65-F5344CB8AC3E}">
        <p14:creationId xmlns:p14="http://schemas.microsoft.com/office/powerpoint/2010/main" val="42445221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useBgFill="1">
        <p:nvSpPr>
          <p:cNvPr id="9" name="Прямоугольник 8">
            <a:extLst>
              <a:ext uri="{FF2B5EF4-FFF2-40B4-BE49-F238E27FC236}">
                <a16:creationId xmlns:a16="http://schemas.microsoft.com/office/drawing/2014/main"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Рисунок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rtlCol="0" anchor="ctr"/>
          <a:lstStyle>
            <a:lvl1pPr algn="ctr">
              <a:buNone/>
              <a:defRPr/>
            </a:lvl1pPr>
          </a:lstStyle>
          <a:p>
            <a:pPr rtl="0"/>
            <a:r>
              <a:rPr lang="ru-RU" noProof="0"/>
              <a:t>Рисунок</a:t>
            </a:r>
          </a:p>
        </p:txBody>
      </p:sp>
      <p:sp>
        <p:nvSpPr>
          <p:cNvPr id="10" name="Рисунок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rtlCol="0" anchor="ctr"/>
          <a:lstStyle>
            <a:lvl1pPr algn="ctr">
              <a:buNone/>
              <a:defRPr/>
            </a:lvl1pPr>
          </a:lstStyle>
          <a:p>
            <a:pPr rtl="0"/>
            <a:r>
              <a:rPr lang="ru-RU" noProof="0"/>
              <a:t>Рисунок</a:t>
            </a:r>
          </a:p>
        </p:txBody>
      </p:sp>
      <p:sp>
        <p:nvSpPr>
          <p:cNvPr id="16" name="Рисунок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rtlCol="0" anchor="ctr"/>
          <a:lstStyle>
            <a:lvl1pPr algn="ctr">
              <a:buNone/>
              <a:defRPr/>
            </a:lvl1pPr>
          </a:lstStyle>
          <a:p>
            <a:pPr rtl="0"/>
            <a:r>
              <a:rPr lang="ru-RU" noProof="0"/>
              <a:t>Рисунок</a:t>
            </a:r>
          </a:p>
        </p:txBody>
      </p:sp>
      <p:sp>
        <p:nvSpPr>
          <p:cNvPr id="27" name="Прямоугольник 26">
            <a:extLst>
              <a:ext uri="{FF2B5EF4-FFF2-40B4-BE49-F238E27FC236}">
                <a16:creationId xmlns:a16="http://schemas.microsoft.com/office/drawing/2014/main" id="{76763C05-47FB-4725-A20D-066889246220}"/>
              </a:ext>
            </a:extLst>
          </p:cNvPr>
          <p:cNvSpPr/>
          <p:nvPr userDrawn="1"/>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Заголовок 1">
            <a:extLst>
              <a:ext uri="{FF2B5EF4-FFF2-40B4-BE49-F238E27FC236}">
                <a16:creationId xmlns:a16="http://schemas.microsoft.com/office/drawing/2014/main" id="{9EDC39EC-C00D-4DE8-8828-E0E5AD579F19}"/>
              </a:ext>
            </a:extLst>
          </p:cNvPr>
          <p:cNvSpPr>
            <a:spLocks noGrp="1"/>
          </p:cNvSpPr>
          <p:nvPr>
            <p:ph type="title"/>
          </p:nvPr>
        </p:nvSpPr>
        <p:spPr>
          <a:xfrm>
            <a:off x="1115568" y="548640"/>
            <a:ext cx="10168128" cy="1179576"/>
          </a:xfrm>
        </p:spPr>
        <p:txBody>
          <a:bodyPr rtlCol="0">
            <a:normAutofit/>
          </a:bodyPr>
          <a:lstStyle>
            <a:lvl1pPr>
              <a:defRPr sz="4000"/>
            </a:lvl1pPr>
          </a:lstStyle>
          <a:p>
            <a:pPr rtl="0"/>
            <a:r>
              <a:rPr lang="ru-RU" noProof="0"/>
              <a:t>Образец заголовка</a:t>
            </a:r>
          </a:p>
        </p:txBody>
      </p:sp>
      <p:sp>
        <p:nvSpPr>
          <p:cNvPr id="32" name="Рисунок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rtlCol="0" anchor="ctr"/>
          <a:lstStyle>
            <a:lvl1pPr algn="ctr">
              <a:buNone/>
              <a:defRPr/>
            </a:lvl1pPr>
          </a:lstStyle>
          <a:p>
            <a:pPr rtl="0"/>
            <a:r>
              <a:rPr lang="ru-RU" noProof="0"/>
              <a:t>Рисунок</a:t>
            </a:r>
          </a:p>
        </p:txBody>
      </p:sp>
      <p:sp>
        <p:nvSpPr>
          <p:cNvPr id="33" name="Рисунок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rtlCol="0" anchor="ctr"/>
          <a:lstStyle>
            <a:lvl1pPr algn="ctr">
              <a:buNone/>
              <a:defRPr/>
            </a:lvl1pPr>
          </a:lstStyle>
          <a:p>
            <a:pPr rtl="0"/>
            <a:r>
              <a:rPr lang="ru-RU" noProof="0"/>
              <a:t>Рисунок</a:t>
            </a:r>
          </a:p>
        </p:txBody>
      </p:sp>
      <p:sp>
        <p:nvSpPr>
          <p:cNvPr id="11" name="Дата 10">
            <a:extLst>
              <a:ext uri="{FF2B5EF4-FFF2-40B4-BE49-F238E27FC236}">
                <a16:creationId xmlns:a16="http://schemas.microsoft.com/office/drawing/2014/main" id="{C4A1E4D4-19E0-496B-BBAF-99A720781C00}"/>
              </a:ext>
            </a:extLst>
          </p:cNvPr>
          <p:cNvSpPr>
            <a:spLocks noGrp="1"/>
          </p:cNvSpPr>
          <p:nvPr>
            <p:ph type="dt" sz="half" idx="32"/>
          </p:nvPr>
        </p:nvSpPr>
        <p:spPr>
          <a:xfrm>
            <a:off x="905256" y="6356350"/>
            <a:ext cx="2743200" cy="365125"/>
          </a:xfrm>
        </p:spPr>
        <p:txBody>
          <a:bodyPr rtlCol="0"/>
          <a:lstStyle/>
          <a:p>
            <a:pPr rtl="0"/>
            <a:r>
              <a:rPr lang="ru-RU" noProof="0"/>
              <a:t>04.09.20ГГ</a:t>
            </a:r>
          </a:p>
        </p:txBody>
      </p:sp>
      <p:sp>
        <p:nvSpPr>
          <p:cNvPr id="12" name="Нижний колонтитул 11">
            <a:extLst>
              <a:ext uri="{FF2B5EF4-FFF2-40B4-BE49-F238E27FC236}">
                <a16:creationId xmlns:a16="http://schemas.microsoft.com/office/drawing/2014/main" id="{D0281C10-EAAA-4F45-8CC9-87F9F9116C21}"/>
              </a:ext>
            </a:extLst>
          </p:cNvPr>
          <p:cNvSpPr>
            <a:spLocks noGrp="1"/>
          </p:cNvSpPr>
          <p:nvPr>
            <p:ph type="ftr" sz="quarter" idx="33"/>
          </p:nvPr>
        </p:nvSpPr>
        <p:spPr/>
        <p:txBody>
          <a:bodyPr rtlCol="0"/>
          <a:lstStyle/>
          <a:p>
            <a:pPr rtl="0"/>
            <a:r>
              <a:rPr lang="ru-RU" noProof="0"/>
              <a:t>Название презентации</a:t>
            </a:r>
          </a:p>
        </p:txBody>
      </p:sp>
      <p:sp>
        <p:nvSpPr>
          <p:cNvPr id="13" name="Номер слайда 12">
            <a:extLst>
              <a:ext uri="{FF2B5EF4-FFF2-40B4-BE49-F238E27FC236}">
                <a16:creationId xmlns:a16="http://schemas.microsoft.com/office/drawing/2014/main" id="{389175D6-43FD-42A2-8595-893FC3BFCDF6}"/>
              </a:ext>
            </a:extLst>
          </p:cNvPr>
          <p:cNvSpPr>
            <a:spLocks noGrp="1"/>
          </p:cNvSpPr>
          <p:nvPr>
            <p:ph type="sldNum" sz="quarter" idx="34"/>
          </p:nvPr>
        </p:nvSpPr>
        <p:spPr/>
        <p:txBody>
          <a:bodyPr rtlCol="0"/>
          <a:lstStyle/>
          <a:p>
            <a:pPr rtl="0"/>
            <a:fld id="{A65A5C87-DF58-40C8-B092-1DE63DB4547E}" type="slidenum">
              <a:rPr lang="ru-RU" noProof="0" smtClean="0"/>
              <a:t>‹#›</a:t>
            </a:fld>
            <a:endParaRPr lang="ru-RU" noProof="0"/>
          </a:p>
        </p:txBody>
      </p:sp>
      <p:sp>
        <p:nvSpPr>
          <p:cNvPr id="37" name="Текст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ru-RU" noProof="0"/>
              <a:t>Имя</a:t>
            </a:r>
          </a:p>
          <a:p>
            <a:pPr lvl="1" rtl="0"/>
            <a:r>
              <a:rPr lang="ru-RU" noProof="0"/>
              <a:t>Должность</a:t>
            </a:r>
          </a:p>
        </p:txBody>
      </p:sp>
      <p:sp>
        <p:nvSpPr>
          <p:cNvPr id="38" name="Текст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ru-RU" noProof="0"/>
              <a:t>Имя</a:t>
            </a:r>
          </a:p>
          <a:p>
            <a:pPr lvl="1" rtl="0"/>
            <a:r>
              <a:rPr lang="ru-RU" noProof="0"/>
              <a:t>Должность</a:t>
            </a:r>
          </a:p>
        </p:txBody>
      </p:sp>
      <p:sp>
        <p:nvSpPr>
          <p:cNvPr id="39" name="Текст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ru-RU" noProof="0"/>
              <a:t>Имя</a:t>
            </a:r>
          </a:p>
          <a:p>
            <a:pPr lvl="1" rtl="0"/>
            <a:r>
              <a:rPr lang="ru-RU" noProof="0"/>
              <a:t>Должность</a:t>
            </a:r>
          </a:p>
        </p:txBody>
      </p:sp>
      <p:sp>
        <p:nvSpPr>
          <p:cNvPr id="40" name="Текст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ru-RU" noProof="0"/>
              <a:t>Имя</a:t>
            </a:r>
          </a:p>
          <a:p>
            <a:pPr lvl="1" rtl="0"/>
            <a:r>
              <a:rPr lang="ru-RU" noProof="0"/>
              <a:t>Должность</a:t>
            </a:r>
          </a:p>
        </p:txBody>
      </p:sp>
      <p:sp>
        <p:nvSpPr>
          <p:cNvPr id="41" name="Текст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ru-RU" noProof="0"/>
              <a:t>Имя</a:t>
            </a:r>
          </a:p>
          <a:p>
            <a:pPr lvl="1" rtl="0"/>
            <a:r>
              <a:rPr lang="ru-RU" noProof="0"/>
              <a:t>Должность</a:t>
            </a:r>
          </a:p>
        </p:txBody>
      </p:sp>
    </p:spTree>
    <p:extLst>
      <p:ext uri="{BB962C8B-B14F-4D97-AF65-F5344CB8AC3E}">
        <p14:creationId xmlns:p14="http://schemas.microsoft.com/office/powerpoint/2010/main" val="4315117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useBgFill="1">
        <p:nvSpPr>
          <p:cNvPr id="11" name="Прямоугольник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Прямоугольник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rtlCol="0">
            <a:normAutofit/>
          </a:bodyPr>
          <a:lstStyle>
            <a:lvl1pPr>
              <a:defRPr sz="4000"/>
            </a:lvl1pPr>
          </a:lstStyle>
          <a:p>
            <a:pPr rtl="0"/>
            <a:r>
              <a:rPr lang="ru-RU" noProof="0"/>
              <a:t>Образец заголовка</a:t>
            </a:r>
          </a:p>
        </p:txBody>
      </p:sp>
      <p:sp>
        <p:nvSpPr>
          <p:cNvPr id="3" name="Текст 2">
            <a:extLst>
              <a:ext uri="{FF2B5EF4-FFF2-40B4-BE49-F238E27FC236}">
                <a16:creationId xmlns:a16="http://schemas.microsoft.com/office/drawing/2014/main" id="{AAAE0554-8BEE-4BF6-9519-51B8475D35E1}"/>
              </a:ext>
            </a:extLst>
          </p:cNvPr>
          <p:cNvSpPr>
            <a:spLocks noGrp="1"/>
          </p:cNvSpPr>
          <p:nvPr>
            <p:ph type="body" idx="1" hasCustomPrompt="1"/>
          </p:nvPr>
        </p:nvSpPr>
        <p:spPr>
          <a:xfrm>
            <a:off x="1115568" y="2372650"/>
            <a:ext cx="4937760" cy="823912"/>
          </a:xfrm>
        </p:spPr>
        <p:txBody>
          <a:bodyPr rtlCol="0"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4" name="Объект 3">
            <a:extLst>
              <a:ext uri="{FF2B5EF4-FFF2-40B4-BE49-F238E27FC236}">
                <a16:creationId xmlns:a16="http://schemas.microsoft.com/office/drawing/2014/main" id="{FD4A358D-C930-48E0-B372-06A826B74C47}"/>
              </a:ext>
            </a:extLst>
          </p:cNvPr>
          <p:cNvSpPr>
            <a:spLocks noGrp="1"/>
          </p:cNvSpPr>
          <p:nvPr>
            <p:ph sz="half" idx="2" hasCustomPrompt="1"/>
          </p:nvPr>
        </p:nvSpPr>
        <p:spPr>
          <a:xfrm>
            <a:off x="1115568" y="3203688"/>
            <a:ext cx="4937760" cy="2968512"/>
          </a:xfrm>
        </p:spPr>
        <p:txBody>
          <a:bodyPr rtlCol="0"/>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a:extLst>
              <a:ext uri="{FF2B5EF4-FFF2-40B4-BE49-F238E27FC236}">
                <a16:creationId xmlns:a16="http://schemas.microsoft.com/office/drawing/2014/main" id="{83B6615E-4966-4150-83B6-C47591B36383}"/>
              </a:ext>
            </a:extLst>
          </p:cNvPr>
          <p:cNvSpPr>
            <a:spLocks noGrp="1"/>
          </p:cNvSpPr>
          <p:nvPr>
            <p:ph type="body" sz="quarter" idx="3" hasCustomPrompt="1"/>
          </p:nvPr>
        </p:nvSpPr>
        <p:spPr>
          <a:xfrm>
            <a:off x="6345936" y="2372650"/>
            <a:ext cx="4937760" cy="823912"/>
          </a:xfrm>
        </p:spPr>
        <p:txBody>
          <a:bodyPr rtlCol="0"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6" name="Объект 5">
            <a:extLst>
              <a:ext uri="{FF2B5EF4-FFF2-40B4-BE49-F238E27FC236}">
                <a16:creationId xmlns:a16="http://schemas.microsoft.com/office/drawing/2014/main" id="{BD409F6B-C17B-4B4F-9F35-5068BDC4E2FD}"/>
              </a:ext>
            </a:extLst>
          </p:cNvPr>
          <p:cNvSpPr>
            <a:spLocks noGrp="1"/>
          </p:cNvSpPr>
          <p:nvPr>
            <p:ph sz="quarter" idx="4" hasCustomPrompt="1"/>
          </p:nvPr>
        </p:nvSpPr>
        <p:spPr>
          <a:xfrm>
            <a:off x="6345936" y="3203687"/>
            <a:ext cx="4937760" cy="2968511"/>
          </a:xfrm>
        </p:spPr>
        <p:txBody>
          <a:bodyPr rtlCol="0"/>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rtlCol="0"/>
          <a:lstStyle/>
          <a:p>
            <a:pPr rtl="0"/>
            <a:r>
              <a:rPr lang="ru-RU" noProof="0"/>
              <a:t>04.09.20ГГ</a:t>
            </a:r>
          </a:p>
        </p:txBody>
      </p:sp>
      <p:sp>
        <p:nvSpPr>
          <p:cNvPr id="8" name="Нижний колонтитул 7">
            <a:extLst>
              <a:ext uri="{FF2B5EF4-FFF2-40B4-BE49-F238E27FC236}">
                <a16:creationId xmlns:a16="http://schemas.microsoft.com/office/drawing/2014/main" id="{69C5E5FA-26A9-467C-93E3-8476142D1D46}"/>
              </a:ext>
            </a:extLst>
          </p:cNvPr>
          <p:cNvSpPr>
            <a:spLocks noGrp="1"/>
          </p:cNvSpPr>
          <p:nvPr>
            <p:ph type="ftr" sz="quarter" idx="11"/>
          </p:nvPr>
        </p:nvSpPr>
        <p:spPr/>
        <p:txBody>
          <a:bodyPr rtlCol="0"/>
          <a:lstStyle/>
          <a:p>
            <a:pPr rtl="0"/>
            <a:r>
              <a:rPr lang="ru-RU" noProof="0"/>
              <a:t>Заголовок презентации</a:t>
            </a:r>
          </a:p>
        </p:txBody>
      </p:sp>
      <p:sp>
        <p:nvSpPr>
          <p:cNvPr id="9" name="Номер слайда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rtlCol="0"/>
          <a:lstStyle/>
          <a:p>
            <a:pPr rtl="0"/>
            <a:fld id="{A65A5C87-DF58-40C8-B092-1DE63DB4547E}" type="slidenum">
              <a:rPr lang="ru-RU" noProof="0" smtClean="0"/>
              <a:t>‹#›</a:t>
            </a:fld>
            <a:endParaRPr lang="ru-RU" noProof="0"/>
          </a:p>
        </p:txBody>
      </p:sp>
    </p:spTree>
    <p:extLst>
      <p:ext uri="{BB962C8B-B14F-4D97-AF65-F5344CB8AC3E}">
        <p14:creationId xmlns:p14="http://schemas.microsoft.com/office/powerpoint/2010/main" val="16069349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равнение 3 столбцов">
    <p:spTree>
      <p:nvGrpSpPr>
        <p:cNvPr id="1" name=""/>
        <p:cNvGrpSpPr/>
        <p:nvPr/>
      </p:nvGrpSpPr>
      <p:grpSpPr>
        <a:xfrm>
          <a:off x="0" y="0"/>
          <a:ext cx="0" cy="0"/>
          <a:chOff x="0" y="0"/>
          <a:chExt cx="0" cy="0"/>
        </a:xfrm>
      </p:grpSpPr>
      <p:sp useBgFill="1">
        <p:nvSpPr>
          <p:cNvPr id="11" name="Прямоугольник 10">
            <a:extLst>
              <a:ext uri="{FF2B5EF4-FFF2-40B4-BE49-F238E27FC236}">
                <a16:creationId xmlns:a16="http://schemas.microsoft.com/office/drawing/2014/main" id="{6B671BDE-E45C-41A1-9B98-4A607D703855}"/>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Прямоугольник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rtlCol="0">
            <a:normAutofit/>
          </a:bodyPr>
          <a:lstStyle>
            <a:lvl1pPr>
              <a:defRPr sz="4000"/>
            </a:lvl1pPr>
          </a:lstStyle>
          <a:p>
            <a:pPr rtl="0"/>
            <a:r>
              <a:rPr lang="ru-RU" noProof="0"/>
              <a:t>Образец заголовка</a:t>
            </a:r>
          </a:p>
        </p:txBody>
      </p:sp>
      <p:sp>
        <p:nvSpPr>
          <p:cNvPr id="3" name="Текст 2">
            <a:extLst>
              <a:ext uri="{FF2B5EF4-FFF2-40B4-BE49-F238E27FC236}">
                <a16:creationId xmlns:a16="http://schemas.microsoft.com/office/drawing/2014/main" id="{AAAE0554-8BEE-4BF6-9519-51B8475D35E1}"/>
              </a:ext>
            </a:extLst>
          </p:cNvPr>
          <p:cNvSpPr>
            <a:spLocks noGrp="1"/>
          </p:cNvSpPr>
          <p:nvPr>
            <p:ph type="body" idx="1" hasCustomPrompt="1"/>
          </p:nvPr>
        </p:nvSpPr>
        <p:spPr>
          <a:xfrm>
            <a:off x="576072" y="2372650"/>
            <a:ext cx="3291840" cy="823912"/>
          </a:xfrm>
        </p:spPr>
        <p:txBody>
          <a:bodyPr rtlCol="0"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4" name="Объект 3">
            <a:extLst>
              <a:ext uri="{FF2B5EF4-FFF2-40B4-BE49-F238E27FC236}">
                <a16:creationId xmlns:a16="http://schemas.microsoft.com/office/drawing/2014/main" id="{FD4A358D-C930-48E0-B372-06A826B74C47}"/>
              </a:ext>
            </a:extLst>
          </p:cNvPr>
          <p:cNvSpPr>
            <a:spLocks noGrp="1"/>
          </p:cNvSpPr>
          <p:nvPr>
            <p:ph sz="half" idx="2" hasCustomPrompt="1"/>
          </p:nvPr>
        </p:nvSpPr>
        <p:spPr>
          <a:xfrm>
            <a:off x="576072" y="3203688"/>
            <a:ext cx="3291840" cy="2968512"/>
          </a:xfrm>
        </p:spPr>
        <p:txBody>
          <a:bodyPr rtlCol="0"/>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a:extLst>
              <a:ext uri="{FF2B5EF4-FFF2-40B4-BE49-F238E27FC236}">
                <a16:creationId xmlns:a16="http://schemas.microsoft.com/office/drawing/2014/main" id="{83B6615E-4966-4150-83B6-C47591B36383}"/>
              </a:ext>
            </a:extLst>
          </p:cNvPr>
          <p:cNvSpPr>
            <a:spLocks noGrp="1"/>
          </p:cNvSpPr>
          <p:nvPr>
            <p:ph type="body" sz="quarter" idx="3" hasCustomPrompt="1"/>
          </p:nvPr>
        </p:nvSpPr>
        <p:spPr>
          <a:xfrm>
            <a:off x="4507992" y="2372650"/>
            <a:ext cx="3291840" cy="823912"/>
          </a:xfrm>
        </p:spPr>
        <p:txBody>
          <a:bodyPr rtlCol="0"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6" name="Объект 5">
            <a:extLst>
              <a:ext uri="{FF2B5EF4-FFF2-40B4-BE49-F238E27FC236}">
                <a16:creationId xmlns:a16="http://schemas.microsoft.com/office/drawing/2014/main" id="{BD409F6B-C17B-4B4F-9F35-5068BDC4E2FD}"/>
              </a:ext>
            </a:extLst>
          </p:cNvPr>
          <p:cNvSpPr>
            <a:spLocks noGrp="1"/>
          </p:cNvSpPr>
          <p:nvPr>
            <p:ph sz="quarter" idx="4" hasCustomPrompt="1"/>
          </p:nvPr>
        </p:nvSpPr>
        <p:spPr>
          <a:xfrm>
            <a:off x="4507992" y="3203687"/>
            <a:ext cx="3291840" cy="2968511"/>
          </a:xfrm>
        </p:spPr>
        <p:txBody>
          <a:bodyPr rtlCol="0"/>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rtlCol="0"/>
          <a:lstStyle/>
          <a:p>
            <a:pPr rtl="0"/>
            <a:r>
              <a:rPr lang="ru-RU" noProof="0"/>
              <a:t>04.09.20ГГ</a:t>
            </a:r>
          </a:p>
        </p:txBody>
      </p:sp>
      <p:sp>
        <p:nvSpPr>
          <p:cNvPr id="8" name="Нижний колонтитул 7">
            <a:extLst>
              <a:ext uri="{FF2B5EF4-FFF2-40B4-BE49-F238E27FC236}">
                <a16:creationId xmlns:a16="http://schemas.microsoft.com/office/drawing/2014/main" id="{69C5E5FA-26A9-467C-93E3-8476142D1D46}"/>
              </a:ext>
            </a:extLst>
          </p:cNvPr>
          <p:cNvSpPr>
            <a:spLocks noGrp="1"/>
          </p:cNvSpPr>
          <p:nvPr>
            <p:ph type="ftr" sz="quarter" idx="11"/>
          </p:nvPr>
        </p:nvSpPr>
        <p:spPr/>
        <p:txBody>
          <a:bodyPr rtlCol="0"/>
          <a:lstStyle/>
          <a:p>
            <a:pPr rtl="0"/>
            <a:r>
              <a:rPr lang="ru-RU" noProof="0"/>
              <a:t>Заголовок презентации</a:t>
            </a:r>
          </a:p>
        </p:txBody>
      </p:sp>
      <p:sp>
        <p:nvSpPr>
          <p:cNvPr id="9" name="Номер слайда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rtlCol="0"/>
          <a:lstStyle/>
          <a:p>
            <a:pPr rtl="0"/>
            <a:fld id="{A65A5C87-DF58-40C8-B092-1DE63DB4547E}" type="slidenum">
              <a:rPr lang="ru-RU" noProof="0" smtClean="0"/>
              <a:t>‹#›</a:t>
            </a:fld>
            <a:endParaRPr lang="ru-RU" noProof="0"/>
          </a:p>
        </p:txBody>
      </p:sp>
      <p:sp>
        <p:nvSpPr>
          <p:cNvPr id="14" name="Текст 4">
            <a:extLst>
              <a:ext uri="{FF2B5EF4-FFF2-40B4-BE49-F238E27FC236}">
                <a16:creationId xmlns:a16="http://schemas.microsoft.com/office/drawing/2014/main" id="{CE04853A-B5A7-418B-B49F-E718136614E0}"/>
              </a:ext>
            </a:extLst>
          </p:cNvPr>
          <p:cNvSpPr>
            <a:spLocks noGrp="1"/>
          </p:cNvSpPr>
          <p:nvPr>
            <p:ph type="body" sz="quarter" idx="13" hasCustomPrompt="1"/>
          </p:nvPr>
        </p:nvSpPr>
        <p:spPr>
          <a:xfrm>
            <a:off x="8439912" y="2372650"/>
            <a:ext cx="3291840" cy="823912"/>
          </a:xfrm>
        </p:spPr>
        <p:txBody>
          <a:bodyPr rtlCol="0"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6" name="Объект 5">
            <a:extLst>
              <a:ext uri="{FF2B5EF4-FFF2-40B4-BE49-F238E27FC236}">
                <a16:creationId xmlns:a16="http://schemas.microsoft.com/office/drawing/2014/main" id="{D08E5547-BBB9-4D87-A012-6BC6B1330861}"/>
              </a:ext>
            </a:extLst>
          </p:cNvPr>
          <p:cNvSpPr>
            <a:spLocks noGrp="1"/>
          </p:cNvSpPr>
          <p:nvPr>
            <p:ph sz="quarter" idx="14" hasCustomPrompt="1"/>
          </p:nvPr>
        </p:nvSpPr>
        <p:spPr>
          <a:xfrm>
            <a:off x="8439912" y="3203687"/>
            <a:ext cx="3291840" cy="2968511"/>
          </a:xfrm>
        </p:spPr>
        <p:txBody>
          <a:bodyPr rtlCol="0"/>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22022610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a:t>Образец заголовка</a:t>
            </a:r>
          </a:p>
        </p:txBody>
      </p:sp>
      <p:sp>
        <p:nvSpPr>
          <p:cNvPr id="3" name="Текст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r>
              <a:rPr lang="ru-RU" noProof="0"/>
              <a:t>04.09.20ГГ</a:t>
            </a:r>
            <a:endParaRPr lang="ru-RU" noProof="0">
              <a:latin typeface="Calibri" panose="020F0502020204030204" pitchFamily="34" charset="0"/>
              <a:cs typeface="Calibri" panose="020F0502020204030204" pitchFamily="34" charset="0"/>
            </a:endParaRPr>
          </a:p>
        </p:txBody>
      </p:sp>
      <p:sp>
        <p:nvSpPr>
          <p:cNvPr id="5" name="Нижний колонтитул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r>
              <a:rPr lang="ru-RU" noProof="0"/>
              <a:t>Название презентации</a:t>
            </a:r>
            <a:endParaRPr lang="ru-RU" noProof="0">
              <a:latin typeface="Calibri" panose="020F0502020204030204" pitchFamily="34" charset="0"/>
              <a:cs typeface="Calibri" panose="020F0502020204030204" pitchFamily="34" charset="0"/>
            </a:endParaRPr>
          </a:p>
        </p:txBody>
      </p:sp>
      <p:sp>
        <p:nvSpPr>
          <p:cNvPr id="6" name="Номер слайда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A65A5C87-DF58-40C8-B092-1DE63DB4547E}" type="slidenum">
              <a:rPr lang="ru-RU" noProof="0" smtClean="0"/>
              <a:pPr/>
              <a:t>‹#›</a:t>
            </a:fld>
            <a:endParaRPr lang="ru-RU" noProof="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5134420"/>
      </p:ext>
    </p:extLst>
  </p:cSld>
  <p:clrMap bg1="lt1" tx1="dk1" bg2="lt2" tx2="dk2" accent1="accent1" accent2="accent2" accent3="accent3" accent4="accent4" accent5="accent5" accent6="accent6" hlink="hlink" folHlink="folHlink"/>
  <p:sldLayoutIdLst>
    <p:sldLayoutId id="2147483721" r:id="rId1"/>
    <p:sldLayoutId id="2147483730" r:id="rId2"/>
    <p:sldLayoutId id="2147483731" r:id="rId3"/>
    <p:sldLayoutId id="2147483723" r:id="rId4"/>
    <p:sldLayoutId id="2147483722" r:id="rId5"/>
    <p:sldLayoutId id="2147483732" r:id="rId6"/>
    <p:sldLayoutId id="2147483736" r:id="rId7"/>
    <p:sldLayoutId id="2147483725" r:id="rId8"/>
    <p:sldLayoutId id="2147483733" r:id="rId9"/>
    <p:sldLayoutId id="2147483734" r:id="rId10"/>
    <p:sldLayoutId id="2147483735" r:id="rId11"/>
    <p:sldLayoutId id="2147483726" r:id="rId12"/>
    <p:sldLayoutId id="2147483727" r:id="rId13"/>
    <p:sldLayoutId id="2147483728" r:id="rId14"/>
    <p:sldLayoutId id="2147483729" r:id="rId15"/>
  </p:sldLayoutIdLst>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docx"/></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D9D20-B4BB-42AA-8DDD-68CC9F1D95DB}"/>
              </a:ext>
            </a:extLst>
          </p:cNvPr>
          <p:cNvSpPr>
            <a:spLocks noGrp="1"/>
          </p:cNvSpPr>
          <p:nvPr>
            <p:ph type="ctrTitle"/>
          </p:nvPr>
        </p:nvSpPr>
        <p:spPr>
          <a:xfrm>
            <a:off x="1157682" y="1965960"/>
            <a:ext cx="10075178" cy="3084212"/>
          </a:xfrm>
          <a:solidFill>
            <a:schemeClr val="accent1">
              <a:lumMod val="20000"/>
              <a:lumOff val="80000"/>
              <a:alpha val="88000"/>
            </a:schemeClr>
          </a:solidFill>
          <a:effectLst>
            <a:softEdge rad="127000"/>
          </a:effectLst>
        </p:spPr>
        <p:txBody>
          <a:bodyPr rtlCol="0"/>
          <a:lstStyle/>
          <a:p>
            <a:pPr rtl="0"/>
            <a:r>
              <a:rPr lang="ru-RU" b="1" dirty="0">
                <a:solidFill>
                  <a:srgbClr val="FF0000"/>
                </a:solidFill>
              </a:rPr>
              <a:t>Коллективный</a:t>
            </a:r>
            <a:r>
              <a:rPr lang="ru-RU" b="1" dirty="0">
                <a:solidFill>
                  <a:srgbClr val="002060"/>
                </a:solidFill>
              </a:rPr>
              <a:t> договор</a:t>
            </a:r>
          </a:p>
        </p:txBody>
      </p:sp>
      <p:pic>
        <p:nvPicPr>
          <p:cNvPr id="8" name="Рисунок 7">
            <a:extLst>
              <a:ext uri="{FF2B5EF4-FFF2-40B4-BE49-F238E27FC236}">
                <a16:creationId xmlns:a16="http://schemas.microsoft.com/office/drawing/2014/main" id="{AE06E287-6FC4-452B-AA3D-C6A02FFEACF6}"/>
              </a:ext>
            </a:extLst>
          </p:cNvPr>
          <p:cNvPicPr>
            <a:picLocks noChangeAspect="1"/>
          </p:cNvPicPr>
          <p:nvPr/>
        </p:nvPicPr>
        <p:blipFill>
          <a:blip r:embed="rId3"/>
          <a:stretch>
            <a:fillRect/>
          </a:stretch>
        </p:blipFill>
        <p:spPr>
          <a:xfrm>
            <a:off x="445140" y="448417"/>
            <a:ext cx="1921789" cy="1925667"/>
          </a:xfrm>
          <a:prstGeom prst="rect">
            <a:avLst/>
          </a:prstGeom>
        </p:spPr>
      </p:pic>
    </p:spTree>
    <p:extLst>
      <p:ext uri="{BB962C8B-B14F-4D97-AF65-F5344CB8AC3E}">
        <p14:creationId xmlns:p14="http://schemas.microsoft.com/office/powerpoint/2010/main" val="1833737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BFACFE6B-DB02-42D5-A210-DC58499B490D}"/>
              </a:ext>
            </a:extLst>
          </p:cNvPr>
          <p:cNvSpPr/>
          <p:nvPr/>
        </p:nvSpPr>
        <p:spPr>
          <a:xfrm>
            <a:off x="165219" y="726392"/>
            <a:ext cx="11861562" cy="6051441"/>
          </a:xfrm>
          <a:prstGeom prst="rect">
            <a:avLst/>
          </a:prstGeom>
          <a:solidFill>
            <a:srgbClr val="FFF3D9"/>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3D9"/>
              </a:solidFill>
            </a:endParaRPr>
          </a:p>
        </p:txBody>
      </p:sp>
      <p:sp>
        <p:nvSpPr>
          <p:cNvPr id="2" name="Заголовок 1">
            <a:extLst>
              <a:ext uri="{FF2B5EF4-FFF2-40B4-BE49-F238E27FC236}">
                <a16:creationId xmlns:a16="http://schemas.microsoft.com/office/drawing/2014/main" id="{8C8A2E35-A69E-E188-DCA2-241EA3FA7ECB}"/>
              </a:ext>
            </a:extLst>
          </p:cNvPr>
          <p:cNvSpPr>
            <a:spLocks noGrp="1"/>
          </p:cNvSpPr>
          <p:nvPr>
            <p:ph type="title"/>
          </p:nvPr>
        </p:nvSpPr>
        <p:spPr>
          <a:xfrm>
            <a:off x="165219" y="931492"/>
            <a:ext cx="11861562" cy="5606042"/>
          </a:xfrm>
          <a:noFill/>
          <a:effectLst>
            <a:softEdge rad="63500"/>
          </a:effectLst>
        </p:spPr>
        <p:txBody>
          <a:bodyPr>
            <a:normAutofit fontScale="90000"/>
          </a:bodyPr>
          <a:lstStyle/>
          <a:p>
            <a:r>
              <a:rPr lang="ru-RU" sz="1600" b="1" dirty="0">
                <a:solidFill>
                  <a:srgbClr val="002060"/>
                </a:solidFill>
              </a:rPr>
              <a:t>              </a:t>
            </a:r>
            <a:br>
              <a:rPr lang="ru-RU" sz="1600" dirty="0">
                <a:solidFill>
                  <a:srgbClr val="002060"/>
                </a:solidFill>
              </a:rPr>
            </a:br>
            <a:br>
              <a:rPr lang="ru-RU" sz="1600" dirty="0">
                <a:solidFill>
                  <a:srgbClr val="002060"/>
                </a:solidFill>
              </a:rPr>
            </a:br>
            <a:r>
              <a:rPr lang="ru-RU" sz="1800" b="1" dirty="0">
                <a:solidFill>
                  <a:srgbClr val="002060"/>
                </a:solidFill>
              </a:rPr>
              <a:t>Из протеста прокурора:</a:t>
            </a:r>
            <a:br>
              <a:rPr lang="ru-RU" sz="1800" b="1" dirty="0">
                <a:solidFill>
                  <a:srgbClr val="002060"/>
                </a:solidFill>
              </a:rPr>
            </a:br>
            <a:r>
              <a:rPr lang="ru-RU" sz="1800" dirty="0">
                <a:solidFill>
                  <a:srgbClr val="002060"/>
                </a:solidFill>
              </a:rPr>
              <a:t>в данном деле объектом посягательства стало не заключение коллективного договора, а</a:t>
            </a:r>
            <a:r>
              <a:rPr lang="ru-RU" sz="1600" dirty="0">
                <a:solidFill>
                  <a:srgbClr val="002060"/>
                </a:solidFill>
              </a:rPr>
              <a:t> </a:t>
            </a:r>
            <a:r>
              <a:rPr lang="ru-RU" sz="2000" b="1" i="1" dirty="0">
                <a:solidFill>
                  <a:srgbClr val="FF0000"/>
                </a:solidFill>
              </a:rPr>
              <a:t>право на ведение коллективных переговоров, для которых требования к численности не предъявляются</a:t>
            </a:r>
            <a:r>
              <a:rPr lang="ru-RU" sz="2000" i="1" dirty="0">
                <a:solidFill>
                  <a:srgbClr val="002060"/>
                </a:solidFill>
              </a:rPr>
              <a:t>. </a:t>
            </a:r>
            <a:r>
              <a:rPr lang="ru-RU" sz="1800" dirty="0">
                <a:solidFill>
                  <a:srgbClr val="002060"/>
                </a:solidFill>
              </a:rPr>
              <a:t>Законодательство требует именно начать ведение коллективных переговоров в отношении работников, являющихся членами профсоюзной организации, чтобы решить все разногласия, а не заключать коллективный договор. Часть 3 ст. 36 ТК РФ предусматривает, что ведение коллективных переговоров и заключение коллективных договоров от имени работников не может быть осуществлено лицами, представляющими интересы работодателей. Иных ограничений и запретов для ведения коллективных переговоров в ТК не содержится. Таким образом, работодатель, получивший приглашение о вступлении в коллективные переговоры, обязан их начать независимо от численности.</a:t>
            </a:r>
            <a:br>
              <a:rPr lang="ru-RU" sz="1800" dirty="0">
                <a:solidFill>
                  <a:srgbClr val="002060"/>
                </a:solidFill>
              </a:rPr>
            </a:br>
            <a:br>
              <a:rPr lang="ru-RU" sz="1600" dirty="0">
                <a:solidFill>
                  <a:srgbClr val="002060"/>
                </a:solidFill>
              </a:rPr>
            </a:br>
            <a:r>
              <a:rPr lang="ru-RU" sz="1800" b="1" dirty="0">
                <a:solidFill>
                  <a:srgbClr val="002060"/>
                </a:solidFill>
              </a:rPr>
              <a:t>Из решения суда:</a:t>
            </a:r>
            <a:br>
              <a:rPr lang="ru-RU" sz="1800" b="1" dirty="0">
                <a:solidFill>
                  <a:srgbClr val="002060"/>
                </a:solidFill>
              </a:rPr>
            </a:br>
            <a:r>
              <a:rPr lang="ru-RU" sz="1800" dirty="0">
                <a:solidFill>
                  <a:srgbClr val="002060"/>
                </a:solidFill>
              </a:rPr>
              <a:t>Довод о том, что первичная профсоюзная организация не объединяет половины работников, а поэтому не имела права обращаться с предложением о проведении коллективных переговоров, в данном случае не влияет на существо рассматриваемого дела. Сам факт отказа от участия в переговорах свидетельствует о нарушении закона. </a:t>
            </a:r>
            <a:br>
              <a:rPr lang="ru-RU" sz="1800" dirty="0">
                <a:solidFill>
                  <a:srgbClr val="002060"/>
                </a:solidFill>
              </a:rPr>
            </a:br>
            <a:br>
              <a:rPr lang="ru-RU" sz="1600" dirty="0">
                <a:solidFill>
                  <a:srgbClr val="002060"/>
                </a:solidFill>
              </a:rPr>
            </a:br>
            <a:r>
              <a:rPr lang="ru-RU" sz="1800" dirty="0">
                <a:solidFill>
                  <a:srgbClr val="002060"/>
                </a:solidFill>
              </a:rPr>
              <a:t>Суд признал требование прокурора правомерным, однако дело об административном правонарушении было прекращено по причине пропуска сроков привлечения работодателя к ответственности. (решение Мурманского областного суда от 13.05.2010 по делу № 21-121-2010)</a:t>
            </a:r>
            <a:br>
              <a:rPr lang="ru-RU" sz="1800" dirty="0">
                <a:solidFill>
                  <a:srgbClr val="002060"/>
                </a:solidFill>
              </a:rPr>
            </a:br>
            <a:br>
              <a:rPr lang="ru-RU" sz="1800" dirty="0">
                <a:solidFill>
                  <a:srgbClr val="002060"/>
                </a:solidFill>
              </a:rPr>
            </a:br>
            <a:r>
              <a:rPr lang="ru-RU" sz="1800" b="1" dirty="0">
                <a:solidFill>
                  <a:srgbClr val="002060"/>
                </a:solidFill>
              </a:rPr>
              <a:t>Доводы работодателя:</a:t>
            </a:r>
            <a:br>
              <a:rPr lang="ru-RU" sz="1800" b="1" dirty="0">
                <a:solidFill>
                  <a:srgbClr val="002060"/>
                </a:solidFill>
              </a:rPr>
            </a:br>
            <a:r>
              <a:rPr lang="ru-RU" sz="1800" i="1" dirty="0">
                <a:solidFill>
                  <a:srgbClr val="002060"/>
                </a:solidFill>
              </a:rPr>
              <a:t>представители профсоюза должны подтвердить свои полномочия, представив устав профсоюза, </a:t>
            </a:r>
            <a:r>
              <a:rPr lang="ru-RU" sz="2000" b="1" i="1" dirty="0">
                <a:solidFill>
                  <a:srgbClr val="FF0000"/>
                </a:solidFill>
              </a:rPr>
              <a:t>положение о первичной профсоюзной организации, список членов профсоюза и их личные заявления.</a:t>
            </a:r>
            <a:br>
              <a:rPr lang="ru-RU" sz="1600" i="1" dirty="0">
                <a:solidFill>
                  <a:srgbClr val="002060"/>
                </a:solidFill>
              </a:rPr>
            </a:br>
            <a:br>
              <a:rPr lang="ru-RU" sz="1600" dirty="0">
                <a:solidFill>
                  <a:srgbClr val="002060"/>
                </a:solidFill>
              </a:rPr>
            </a:br>
            <a:r>
              <a:rPr lang="ru-RU" sz="1800" b="1" dirty="0">
                <a:solidFill>
                  <a:srgbClr val="002060"/>
                </a:solidFill>
              </a:rPr>
              <a:t>Позиция профсоюза: </a:t>
            </a:r>
            <a:br>
              <a:rPr lang="ru-RU" sz="1800" b="1" dirty="0">
                <a:solidFill>
                  <a:srgbClr val="002060"/>
                </a:solidFill>
              </a:rPr>
            </a:br>
            <a:r>
              <a:rPr lang="ru-RU" sz="2000" b="1" i="1" dirty="0">
                <a:solidFill>
                  <a:srgbClr val="FF0000"/>
                </a:solidFill>
              </a:rPr>
              <a:t>такие сведения относятся к персональным данным работника, а, следовательно, в соответствии п. 3 и п. 5 ст. 86 Трудового кодекса РФ могут быть получены только от самого работника</a:t>
            </a:r>
            <a:r>
              <a:rPr lang="ru-RU" sz="1800" dirty="0">
                <a:solidFill>
                  <a:srgbClr val="002060"/>
                </a:solidFill>
              </a:rPr>
              <a:t>. При этом Трудовой кодекс РФ содержит прямой запрет на получение и обработку персональных данных работника о его членстве в профсоюзе или его профсоюзной деятельности.</a:t>
            </a:r>
            <a:br>
              <a:rPr lang="ru-RU" sz="1800" dirty="0">
                <a:solidFill>
                  <a:srgbClr val="002060"/>
                </a:solidFill>
              </a:rPr>
            </a:br>
            <a:br>
              <a:rPr lang="ru-RU" sz="1400" dirty="0">
                <a:solidFill>
                  <a:srgbClr val="002060"/>
                </a:solidFill>
              </a:rPr>
            </a:br>
            <a:endParaRPr lang="ru-RU" sz="1400" dirty="0">
              <a:solidFill>
                <a:srgbClr val="002060"/>
              </a:solidFill>
            </a:endParaRPr>
          </a:p>
        </p:txBody>
      </p:sp>
      <p:sp>
        <p:nvSpPr>
          <p:cNvPr id="3" name="Текст 2">
            <a:extLst>
              <a:ext uri="{FF2B5EF4-FFF2-40B4-BE49-F238E27FC236}">
                <a16:creationId xmlns:a16="http://schemas.microsoft.com/office/drawing/2014/main" id="{831928F4-6351-72FB-1103-2E1C4047666D}"/>
              </a:ext>
            </a:extLst>
          </p:cNvPr>
          <p:cNvSpPr>
            <a:spLocks noGrp="1"/>
          </p:cNvSpPr>
          <p:nvPr>
            <p:ph type="body" idx="1"/>
          </p:nvPr>
        </p:nvSpPr>
        <p:spPr>
          <a:xfrm>
            <a:off x="158171" y="80166"/>
            <a:ext cx="6524639" cy="569314"/>
          </a:xfrm>
        </p:spPr>
        <p:txBody>
          <a:bodyPr>
            <a:noAutofit/>
          </a:bodyPr>
          <a:lstStyle/>
          <a:p>
            <a:r>
              <a:rPr lang="ru-RU" sz="2400" b="1" dirty="0"/>
              <a:t>Разрешение конфликта, пример из практики</a:t>
            </a:r>
          </a:p>
        </p:txBody>
      </p:sp>
    </p:spTree>
    <p:extLst>
      <p:ext uri="{BB962C8B-B14F-4D97-AF65-F5344CB8AC3E}">
        <p14:creationId xmlns:p14="http://schemas.microsoft.com/office/powerpoint/2010/main" val="7451050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14A6923-7B9F-43AE-936A-9B6B189210DE}"/>
              </a:ext>
            </a:extLst>
          </p:cNvPr>
          <p:cNvSpPr/>
          <p:nvPr/>
        </p:nvSpPr>
        <p:spPr>
          <a:xfrm>
            <a:off x="67377" y="673768"/>
            <a:ext cx="11983452" cy="6066785"/>
          </a:xfrm>
          <a:prstGeom prst="rect">
            <a:avLst/>
          </a:prstGeom>
          <a:solidFill>
            <a:srgbClr val="FFF3D9"/>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214FE0AA-43B6-F315-0D0E-D62EBBF970E7}"/>
              </a:ext>
            </a:extLst>
          </p:cNvPr>
          <p:cNvSpPr>
            <a:spLocks noGrp="1"/>
          </p:cNvSpPr>
          <p:nvPr>
            <p:ph type="title"/>
          </p:nvPr>
        </p:nvSpPr>
        <p:spPr>
          <a:xfrm>
            <a:off x="288021" y="2107933"/>
            <a:ext cx="11903979" cy="3984634"/>
          </a:xfrm>
        </p:spPr>
        <p:txBody>
          <a:bodyPr>
            <a:normAutofit fontScale="90000"/>
          </a:bodyPr>
          <a:lstStyle/>
          <a:p>
            <a:r>
              <a:rPr lang="ru-RU" sz="1600" dirty="0">
                <a:solidFill>
                  <a:srgbClr val="002060"/>
                </a:solidFill>
              </a:rPr>
              <a:t>- </a:t>
            </a:r>
            <a:r>
              <a:rPr lang="ru-RU" sz="1800" dirty="0">
                <a:solidFill>
                  <a:srgbClr val="002060"/>
                </a:solidFill>
              </a:rPr>
              <a:t>Независимо от того какая сторона выступила инициатором начала коллективных переговоров, представители другой стороны, получившие предложение в письменной форме о начале коллективных переговоров, </a:t>
            </a:r>
            <a:r>
              <a:rPr lang="ru-RU" sz="2200" b="1" i="1" dirty="0">
                <a:solidFill>
                  <a:srgbClr val="FF0000"/>
                </a:solidFill>
              </a:rPr>
              <a:t>обязаны вступить в переговоры в течение семи календарных дней</a:t>
            </a:r>
            <a:r>
              <a:rPr lang="ru-RU" sz="1800" dirty="0">
                <a:solidFill>
                  <a:srgbClr val="FF0000"/>
                </a:solidFill>
              </a:rPr>
              <a:t> </a:t>
            </a:r>
            <a:r>
              <a:rPr lang="ru-RU" sz="1800" dirty="0">
                <a:solidFill>
                  <a:srgbClr val="002060"/>
                </a:solidFill>
              </a:rPr>
              <a:t>со дня получения указанного предложения, направив инициатору проведения коллективных переговоров ответ с указанием представителей от своей стороны для участия в работе комиссии по ведению коллективных переговоров и их полномочий. </a:t>
            </a:r>
            <a:r>
              <a:rPr lang="ru-RU" sz="2200" b="1" i="1" dirty="0">
                <a:solidFill>
                  <a:srgbClr val="FF0000"/>
                </a:solidFill>
              </a:rPr>
              <a:t>Днем начала коллективных переговоров </a:t>
            </a:r>
            <a:r>
              <a:rPr lang="ru-RU" sz="1800" dirty="0">
                <a:solidFill>
                  <a:srgbClr val="002060"/>
                </a:solidFill>
              </a:rPr>
              <a:t>является день, </a:t>
            </a:r>
            <a:r>
              <a:rPr lang="ru-RU" sz="2200" b="1" i="1" dirty="0">
                <a:solidFill>
                  <a:srgbClr val="FF0000"/>
                </a:solidFill>
              </a:rPr>
              <a:t>следующий </a:t>
            </a:r>
            <a:br>
              <a:rPr lang="ru-RU" sz="2200" b="1" i="1" dirty="0">
                <a:solidFill>
                  <a:srgbClr val="FF0000"/>
                </a:solidFill>
              </a:rPr>
            </a:br>
            <a:r>
              <a:rPr lang="ru-RU" sz="2200" b="1" i="1" dirty="0">
                <a:solidFill>
                  <a:srgbClr val="FF0000"/>
                </a:solidFill>
              </a:rPr>
              <a:t>за днем получения </a:t>
            </a:r>
            <a:r>
              <a:rPr lang="ru-RU" sz="1800" dirty="0">
                <a:solidFill>
                  <a:srgbClr val="002060"/>
                </a:solidFill>
              </a:rPr>
              <a:t>инициатором проведения коллективных переговоров указанного ответа (ч.2 ст.36 ТК РФ).</a:t>
            </a:r>
            <a:br>
              <a:rPr lang="ru-RU" sz="1800" dirty="0">
                <a:solidFill>
                  <a:srgbClr val="002060"/>
                </a:solidFill>
              </a:rPr>
            </a:br>
            <a:br>
              <a:rPr lang="ru-RU" sz="1800" dirty="0">
                <a:solidFill>
                  <a:srgbClr val="002060"/>
                </a:solidFill>
              </a:rPr>
            </a:br>
            <a:r>
              <a:rPr lang="ru-RU" sz="2200" b="1" i="1" dirty="0">
                <a:solidFill>
                  <a:srgbClr val="002060"/>
                </a:solidFill>
              </a:rPr>
              <a:t>- </a:t>
            </a:r>
            <a:r>
              <a:rPr lang="ru-RU" sz="2200" b="1" i="1" dirty="0">
                <a:solidFill>
                  <a:srgbClr val="FF0000"/>
                </a:solidFill>
              </a:rPr>
              <a:t>Сроки, место и порядок проведения </a:t>
            </a:r>
            <a:r>
              <a:rPr lang="ru-RU" sz="1800" dirty="0">
                <a:solidFill>
                  <a:srgbClr val="002060"/>
                </a:solidFill>
              </a:rPr>
              <a:t>коллективных переговоров </a:t>
            </a:r>
            <a:r>
              <a:rPr lang="ru-RU" sz="2200" b="1" dirty="0">
                <a:solidFill>
                  <a:srgbClr val="FF0000"/>
                </a:solidFill>
              </a:rPr>
              <a:t>определяются представителями сторон</a:t>
            </a:r>
            <a:r>
              <a:rPr lang="ru-RU" sz="1800" dirty="0">
                <a:solidFill>
                  <a:srgbClr val="002060"/>
                </a:solidFill>
              </a:rPr>
              <a:t>, являющимися участниками указанных переговоров.</a:t>
            </a:r>
            <a:br>
              <a:rPr lang="ru-RU" sz="1800" dirty="0">
                <a:solidFill>
                  <a:srgbClr val="002060"/>
                </a:solidFill>
              </a:rPr>
            </a:br>
            <a:br>
              <a:rPr lang="ru-RU" sz="1800" dirty="0">
                <a:solidFill>
                  <a:srgbClr val="002060"/>
                </a:solidFill>
              </a:rPr>
            </a:br>
            <a:r>
              <a:rPr lang="ru-RU" sz="1800" dirty="0">
                <a:solidFill>
                  <a:srgbClr val="002060"/>
                </a:solidFill>
              </a:rPr>
              <a:t>- Для ведения коллективных переговоров, подготовки проекта коллективного договора и заключения коллективного договора </a:t>
            </a:r>
            <a:r>
              <a:rPr lang="ru-RU" sz="2200" b="1" i="1" dirty="0">
                <a:solidFill>
                  <a:srgbClr val="FF0000"/>
                </a:solidFill>
              </a:rPr>
              <a:t>на паритетной основе создается комиссия</a:t>
            </a:r>
            <a:r>
              <a:rPr lang="ru-RU" sz="1800" b="1" dirty="0">
                <a:solidFill>
                  <a:srgbClr val="002060"/>
                </a:solidFill>
              </a:rPr>
              <a:t>, </a:t>
            </a:r>
            <a:r>
              <a:rPr lang="ru-RU" sz="1800" dirty="0">
                <a:solidFill>
                  <a:srgbClr val="002060"/>
                </a:solidFill>
              </a:rPr>
              <a:t>которая определяет порядок разработки проекта коллективного договора и заключения коллективного договора (ст. ст. 35, 42 ТК РФ).</a:t>
            </a:r>
            <a:br>
              <a:rPr lang="ru-RU" sz="1800" dirty="0">
                <a:solidFill>
                  <a:srgbClr val="002060"/>
                </a:solidFill>
              </a:rPr>
            </a:br>
            <a:br>
              <a:rPr lang="ru-RU" sz="1800" dirty="0">
                <a:solidFill>
                  <a:srgbClr val="002060"/>
                </a:solidFill>
              </a:rPr>
            </a:br>
            <a:r>
              <a:rPr lang="ru-RU" sz="1800" dirty="0">
                <a:solidFill>
                  <a:srgbClr val="002060"/>
                </a:solidFill>
              </a:rPr>
              <a:t>- </a:t>
            </a:r>
            <a:r>
              <a:rPr lang="ru-RU" sz="2200" b="1" i="1" dirty="0">
                <a:solidFill>
                  <a:srgbClr val="FF0000"/>
                </a:solidFill>
              </a:rPr>
              <a:t>Информацию,</a:t>
            </a:r>
            <a:r>
              <a:rPr lang="ru-RU" sz="1800" dirty="0">
                <a:solidFill>
                  <a:srgbClr val="002060"/>
                </a:solidFill>
              </a:rPr>
              <a:t> необходимую для ведения коллективных переговоров, стороны должны предоставлять друг другу </a:t>
            </a:r>
            <a:r>
              <a:rPr lang="ru-RU" sz="2200" b="1" i="1" dirty="0">
                <a:solidFill>
                  <a:srgbClr val="FF0000"/>
                </a:solidFill>
              </a:rPr>
              <a:t>не позднее двух недель </a:t>
            </a:r>
            <a:r>
              <a:rPr lang="ru-RU" sz="1800" dirty="0">
                <a:solidFill>
                  <a:srgbClr val="002060"/>
                </a:solidFill>
              </a:rPr>
              <a:t>со дня получения соответствующего запроса.</a:t>
            </a:r>
            <a:br>
              <a:rPr lang="ru-RU" sz="1800" dirty="0">
                <a:solidFill>
                  <a:srgbClr val="002060"/>
                </a:solidFill>
              </a:rPr>
            </a:br>
            <a:r>
              <a:rPr lang="ru-RU" sz="1800" dirty="0">
                <a:solidFill>
                  <a:srgbClr val="002060"/>
                </a:solidFill>
              </a:rPr>
              <a:t> </a:t>
            </a:r>
            <a:br>
              <a:rPr lang="ru-RU" sz="1800" dirty="0">
                <a:solidFill>
                  <a:srgbClr val="002060"/>
                </a:solidFill>
              </a:rPr>
            </a:br>
            <a:r>
              <a:rPr lang="ru-RU" sz="1800" dirty="0">
                <a:solidFill>
                  <a:srgbClr val="002060"/>
                </a:solidFill>
              </a:rPr>
              <a:t>- </a:t>
            </a:r>
            <a:r>
              <a:rPr lang="ru-RU" sz="2200" b="1" i="1" dirty="0">
                <a:solidFill>
                  <a:srgbClr val="FF0000"/>
                </a:solidFill>
              </a:rPr>
              <a:t>Участники</a:t>
            </a:r>
            <a:r>
              <a:rPr lang="ru-RU" sz="1800" dirty="0">
                <a:solidFill>
                  <a:srgbClr val="002060"/>
                </a:solidFill>
              </a:rPr>
              <a:t> коллективных переговоров, другие лица, связанные с ведением коллективных  переговоров</a:t>
            </a:r>
            <a:r>
              <a:rPr lang="ru-RU" sz="2200" b="1" i="1" dirty="0">
                <a:solidFill>
                  <a:srgbClr val="002060"/>
                </a:solidFill>
              </a:rPr>
              <a:t>, </a:t>
            </a:r>
            <a:r>
              <a:rPr lang="ru-RU" sz="2200" b="1" i="1" dirty="0">
                <a:solidFill>
                  <a:srgbClr val="FF0000"/>
                </a:solidFill>
              </a:rPr>
              <a:t>не должны разглашать полученные сведения</a:t>
            </a:r>
            <a:r>
              <a:rPr lang="ru-RU" sz="1800" dirty="0">
                <a:solidFill>
                  <a:srgbClr val="002060"/>
                </a:solidFill>
              </a:rPr>
              <a:t>,  если  эти сведения относятся  к   охраняемой   законом  тайне </a:t>
            </a:r>
            <a:br>
              <a:rPr lang="ru-RU" sz="1800" dirty="0">
                <a:solidFill>
                  <a:srgbClr val="002060"/>
                </a:solidFill>
              </a:rPr>
            </a:br>
            <a:r>
              <a:rPr lang="ru-RU" sz="1800" dirty="0">
                <a:solidFill>
                  <a:srgbClr val="002060"/>
                </a:solidFill>
              </a:rPr>
              <a:t>		</a:t>
            </a:r>
            <a:br>
              <a:rPr lang="ru-RU" sz="1800" dirty="0">
                <a:solidFill>
                  <a:srgbClr val="002060"/>
                </a:solidFill>
              </a:rPr>
            </a:br>
            <a:r>
              <a:rPr lang="ru-RU" sz="1800" dirty="0">
                <a:solidFill>
                  <a:srgbClr val="002060"/>
                </a:solidFill>
              </a:rPr>
              <a:t>- Коллективные переговоры должны быть </a:t>
            </a:r>
            <a:r>
              <a:rPr lang="ru-RU" sz="2200" b="1" i="1" dirty="0">
                <a:solidFill>
                  <a:srgbClr val="FF0000"/>
                </a:solidFill>
              </a:rPr>
              <a:t>проведены в течении трех месяцев </a:t>
            </a:r>
            <a:r>
              <a:rPr lang="ru-RU" sz="1800" dirty="0">
                <a:solidFill>
                  <a:srgbClr val="002060"/>
                </a:solidFill>
              </a:rPr>
              <a:t>со дня начала коллективных переговоров. При недостижении согласия между сторонами по отдельным положениям проекта, стороны должны подписать коллективный договор на согласованных условиях с одновременным составлением протокола разногласий. </a:t>
            </a:r>
            <a:br>
              <a:rPr lang="ru-RU" sz="1800" dirty="0">
                <a:solidFill>
                  <a:srgbClr val="002060"/>
                </a:solidFill>
              </a:rPr>
            </a:br>
            <a:br>
              <a:rPr lang="ru-RU" sz="1800" dirty="0">
                <a:solidFill>
                  <a:srgbClr val="002060"/>
                </a:solidFill>
              </a:rPr>
            </a:br>
            <a:r>
              <a:rPr lang="ru-RU" sz="1800" dirty="0">
                <a:solidFill>
                  <a:srgbClr val="002060"/>
                </a:solidFill>
              </a:rPr>
              <a:t>-</a:t>
            </a:r>
            <a:br>
              <a:rPr lang="ru-RU" sz="1800" dirty="0">
                <a:solidFill>
                  <a:srgbClr val="002060"/>
                </a:solidFill>
              </a:rPr>
            </a:br>
            <a:endParaRPr lang="ru-RU" sz="1800" dirty="0">
              <a:solidFill>
                <a:srgbClr val="002060"/>
              </a:solidFill>
            </a:endParaRPr>
          </a:p>
        </p:txBody>
      </p:sp>
      <p:sp>
        <p:nvSpPr>
          <p:cNvPr id="3" name="Текст 2">
            <a:extLst>
              <a:ext uri="{FF2B5EF4-FFF2-40B4-BE49-F238E27FC236}">
                <a16:creationId xmlns:a16="http://schemas.microsoft.com/office/drawing/2014/main" id="{328E2FE1-02A0-9F88-6B02-B52FB6AE5892}"/>
              </a:ext>
            </a:extLst>
          </p:cNvPr>
          <p:cNvSpPr>
            <a:spLocks noGrp="1"/>
          </p:cNvSpPr>
          <p:nvPr>
            <p:ph type="body" idx="1"/>
          </p:nvPr>
        </p:nvSpPr>
        <p:spPr>
          <a:xfrm>
            <a:off x="0" y="117447"/>
            <a:ext cx="7430703" cy="556321"/>
          </a:xfrm>
        </p:spPr>
        <p:txBody>
          <a:bodyPr>
            <a:normAutofit fontScale="25000" lnSpcReduction="20000"/>
          </a:bodyPr>
          <a:lstStyle/>
          <a:p>
            <a:r>
              <a:rPr lang="ru-RU" sz="9600" b="1" dirty="0"/>
              <a:t>Начало, порядок и срок проведения переговоров</a:t>
            </a:r>
            <a:br>
              <a:rPr lang="ru-RU" sz="3400" dirty="0"/>
            </a:br>
            <a:br>
              <a:rPr lang="ru-RU" dirty="0"/>
            </a:br>
            <a:endParaRPr lang="ru-RU" dirty="0"/>
          </a:p>
        </p:txBody>
      </p:sp>
    </p:spTree>
    <p:extLst>
      <p:ext uri="{BB962C8B-B14F-4D97-AF65-F5344CB8AC3E}">
        <p14:creationId xmlns:p14="http://schemas.microsoft.com/office/powerpoint/2010/main" val="30947581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8421EE-F5AA-9F21-C0EF-FAD5AB1473BC}"/>
              </a:ext>
            </a:extLst>
          </p:cNvPr>
          <p:cNvSpPr>
            <a:spLocks noGrp="1"/>
          </p:cNvSpPr>
          <p:nvPr>
            <p:ph type="title"/>
          </p:nvPr>
        </p:nvSpPr>
        <p:spPr>
          <a:xfrm>
            <a:off x="805343" y="285225"/>
            <a:ext cx="7877263" cy="6409189"/>
          </a:xfrm>
          <a:solidFill>
            <a:schemeClr val="accent1">
              <a:lumMod val="20000"/>
              <a:lumOff val="80000"/>
            </a:schemeClr>
          </a:solidFill>
        </p:spPr>
        <p:txBody>
          <a:bodyPr>
            <a:normAutofit/>
          </a:bodyPr>
          <a:lstStyle/>
          <a:p>
            <a:r>
              <a:rPr lang="ru-RU" sz="2000" dirty="0">
                <a:solidFill>
                  <a:srgbClr val="002060"/>
                </a:solidFill>
              </a:rPr>
              <a:t>1)  </a:t>
            </a:r>
            <a:r>
              <a:rPr lang="ru-RU" sz="2000" b="1" dirty="0">
                <a:solidFill>
                  <a:srgbClr val="FF0000"/>
                </a:solidFill>
              </a:rPr>
              <a:t>ПРОТОКОЛ</a:t>
            </a:r>
            <a:r>
              <a:rPr lang="ru-RU" sz="2000" dirty="0">
                <a:solidFill>
                  <a:srgbClr val="002060"/>
                </a:solidFill>
              </a:rPr>
              <a:t> заседания профсоюзного комитета первичной профсоюзной организации;</a:t>
            </a:r>
            <a:br>
              <a:rPr lang="ru-RU" sz="2000" dirty="0">
                <a:solidFill>
                  <a:srgbClr val="002060"/>
                </a:solidFill>
              </a:rPr>
            </a:br>
            <a:br>
              <a:rPr lang="ru-RU" sz="2000" dirty="0">
                <a:solidFill>
                  <a:srgbClr val="002060"/>
                </a:solidFill>
              </a:rPr>
            </a:br>
            <a:r>
              <a:rPr lang="ru-RU" sz="2000" dirty="0">
                <a:solidFill>
                  <a:srgbClr val="002060"/>
                </a:solidFill>
              </a:rPr>
              <a:t>2)  </a:t>
            </a:r>
            <a:r>
              <a:rPr lang="ru-RU" sz="2000" b="1" dirty="0">
                <a:solidFill>
                  <a:srgbClr val="FF0000"/>
                </a:solidFill>
              </a:rPr>
              <a:t>УВЕДОМЛЕНИЕ</a:t>
            </a:r>
            <a:r>
              <a:rPr lang="ru-RU" sz="2000" b="1" dirty="0">
                <a:solidFill>
                  <a:srgbClr val="002060"/>
                </a:solidFill>
              </a:rPr>
              <a:t> </a:t>
            </a:r>
            <a:r>
              <a:rPr lang="ru-RU" sz="2000" dirty="0">
                <a:solidFill>
                  <a:srgbClr val="002060"/>
                </a:solidFill>
              </a:rPr>
              <a:t>о начале коллективных переговоров;</a:t>
            </a:r>
            <a:br>
              <a:rPr lang="ru-RU" sz="2000" dirty="0">
                <a:solidFill>
                  <a:srgbClr val="002060"/>
                </a:solidFill>
              </a:rPr>
            </a:br>
            <a:br>
              <a:rPr lang="ru-RU" sz="2000" dirty="0">
                <a:solidFill>
                  <a:srgbClr val="002060"/>
                </a:solidFill>
              </a:rPr>
            </a:br>
            <a:r>
              <a:rPr lang="ru-RU" sz="2000" dirty="0">
                <a:solidFill>
                  <a:srgbClr val="002060"/>
                </a:solidFill>
              </a:rPr>
              <a:t>3)  </a:t>
            </a:r>
            <a:r>
              <a:rPr lang="ru-RU" sz="2000" b="1" dirty="0">
                <a:solidFill>
                  <a:srgbClr val="FF0000"/>
                </a:solidFill>
              </a:rPr>
              <a:t>ПРИКАЗ</a:t>
            </a:r>
            <a:r>
              <a:rPr lang="ru-RU" sz="2000" dirty="0">
                <a:solidFill>
                  <a:srgbClr val="002060"/>
                </a:solidFill>
              </a:rPr>
              <a:t> «О проведении коллективных переговоров по подготовке и заключению коллективного договора»;</a:t>
            </a:r>
            <a:br>
              <a:rPr lang="ru-RU" sz="2000" dirty="0">
                <a:solidFill>
                  <a:srgbClr val="002060"/>
                </a:solidFill>
              </a:rPr>
            </a:br>
            <a:br>
              <a:rPr lang="ru-RU" sz="2000" dirty="0">
                <a:solidFill>
                  <a:srgbClr val="002060"/>
                </a:solidFill>
              </a:rPr>
            </a:br>
            <a:r>
              <a:rPr lang="ru-RU" sz="2000" dirty="0">
                <a:solidFill>
                  <a:srgbClr val="002060"/>
                </a:solidFill>
              </a:rPr>
              <a:t>4)  </a:t>
            </a:r>
            <a:r>
              <a:rPr lang="ru-RU" sz="2000" b="1" dirty="0">
                <a:solidFill>
                  <a:srgbClr val="FF0000"/>
                </a:solidFill>
              </a:rPr>
              <a:t>ПРОТОКОЛ</a:t>
            </a:r>
            <a:r>
              <a:rPr lang="ru-RU" sz="2000" dirty="0">
                <a:solidFill>
                  <a:srgbClr val="002060"/>
                </a:solidFill>
              </a:rPr>
              <a:t> заседания комиссии для ведения коллективных переговоров, подготовки проекта, заключения коллективного договора и контроля за его выполнением;</a:t>
            </a:r>
            <a:br>
              <a:rPr lang="ru-RU" sz="2000" dirty="0">
                <a:solidFill>
                  <a:srgbClr val="002060"/>
                </a:solidFill>
              </a:rPr>
            </a:br>
            <a:br>
              <a:rPr lang="ru-RU" sz="2000" dirty="0">
                <a:solidFill>
                  <a:srgbClr val="002060"/>
                </a:solidFill>
              </a:rPr>
            </a:br>
            <a:r>
              <a:rPr lang="ru-RU" sz="2000" dirty="0">
                <a:solidFill>
                  <a:srgbClr val="002060"/>
                </a:solidFill>
              </a:rPr>
              <a:t>5)  </a:t>
            </a:r>
            <a:r>
              <a:rPr lang="ru-RU" sz="2000" b="1" dirty="0">
                <a:solidFill>
                  <a:srgbClr val="FF0000"/>
                </a:solidFill>
              </a:rPr>
              <a:t>ПРОТОКОЛ РАЗНОГЛАСИЙ </a:t>
            </a:r>
            <a:r>
              <a:rPr lang="ru-RU" sz="2000" dirty="0">
                <a:solidFill>
                  <a:srgbClr val="002060"/>
                </a:solidFill>
              </a:rPr>
              <a:t>по проекту коллективного договора</a:t>
            </a:r>
            <a:br>
              <a:rPr lang="ru-RU" sz="2000" dirty="0">
                <a:solidFill>
                  <a:srgbClr val="002060"/>
                </a:solidFill>
              </a:rPr>
            </a:br>
            <a:br>
              <a:rPr lang="ru-RU" sz="2000" dirty="0">
                <a:solidFill>
                  <a:srgbClr val="002060"/>
                </a:solidFill>
              </a:rPr>
            </a:br>
            <a:r>
              <a:rPr lang="ru-RU" sz="2000" dirty="0">
                <a:solidFill>
                  <a:srgbClr val="002060"/>
                </a:solidFill>
              </a:rPr>
              <a:t>6)  </a:t>
            </a:r>
            <a:r>
              <a:rPr lang="ru-RU" sz="2000" b="1" dirty="0">
                <a:solidFill>
                  <a:srgbClr val="FF0000"/>
                </a:solidFill>
              </a:rPr>
              <a:t>ПОЛОЖЕНИЕ</a:t>
            </a:r>
            <a:r>
              <a:rPr lang="ru-RU" sz="2000" dirty="0">
                <a:solidFill>
                  <a:srgbClr val="002060"/>
                </a:solidFill>
              </a:rPr>
              <a:t> «О порядке ведения переговоров между работниками и работодателем по заключению коллективного договора» </a:t>
            </a:r>
            <a:br>
              <a:rPr lang="ru-RU" sz="2000" dirty="0"/>
            </a:br>
            <a:br>
              <a:rPr lang="ru-RU" sz="1600" dirty="0"/>
            </a:br>
            <a:br>
              <a:rPr lang="ru-RU" sz="1600" dirty="0"/>
            </a:br>
            <a:endParaRPr lang="ru-RU" sz="1600" dirty="0"/>
          </a:p>
        </p:txBody>
      </p:sp>
      <p:sp>
        <p:nvSpPr>
          <p:cNvPr id="3" name="Текст 2">
            <a:extLst>
              <a:ext uri="{FF2B5EF4-FFF2-40B4-BE49-F238E27FC236}">
                <a16:creationId xmlns:a16="http://schemas.microsoft.com/office/drawing/2014/main" id="{A6936EF4-1D4F-FD73-7022-BE43586CBE25}"/>
              </a:ext>
            </a:extLst>
          </p:cNvPr>
          <p:cNvSpPr>
            <a:spLocks noGrp="1"/>
          </p:cNvSpPr>
          <p:nvPr>
            <p:ph type="body" idx="1"/>
          </p:nvPr>
        </p:nvSpPr>
        <p:spPr>
          <a:xfrm>
            <a:off x="8682606" y="443190"/>
            <a:ext cx="3189662" cy="2990088"/>
          </a:xfrm>
          <a:effectLst>
            <a:softEdge rad="127000"/>
          </a:effectLst>
        </p:spPr>
        <p:txBody>
          <a:bodyPr/>
          <a:lstStyle/>
          <a:p>
            <a:pPr>
              <a:spcBef>
                <a:spcPts val="0"/>
              </a:spcBef>
            </a:pPr>
            <a:r>
              <a:rPr lang="ru-RU" b="1" dirty="0"/>
              <a:t>  Формы   </a:t>
            </a:r>
          </a:p>
          <a:p>
            <a:pPr>
              <a:spcBef>
                <a:spcPts val="0"/>
              </a:spcBef>
            </a:pPr>
            <a:r>
              <a:rPr lang="ru-RU" b="1" dirty="0"/>
              <a:t>  документов в   </a:t>
            </a:r>
          </a:p>
          <a:p>
            <a:pPr>
              <a:spcBef>
                <a:spcPts val="0"/>
              </a:spcBef>
            </a:pPr>
            <a:r>
              <a:rPr lang="ru-RU" b="1" dirty="0"/>
              <a:t>  раздаточном </a:t>
            </a:r>
          </a:p>
          <a:p>
            <a:pPr>
              <a:spcBef>
                <a:spcPts val="0"/>
              </a:spcBef>
            </a:pPr>
            <a:r>
              <a:rPr lang="ru-RU" b="1" dirty="0"/>
              <a:t>  материале</a:t>
            </a:r>
          </a:p>
        </p:txBody>
      </p:sp>
    </p:spTree>
    <p:extLst>
      <p:ext uri="{BB962C8B-B14F-4D97-AF65-F5344CB8AC3E}">
        <p14:creationId xmlns:p14="http://schemas.microsoft.com/office/powerpoint/2010/main" val="10587135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AF8054-A44E-F6C5-AA8B-8E25AAE6D8DD}"/>
              </a:ext>
            </a:extLst>
          </p:cNvPr>
          <p:cNvSpPr>
            <a:spLocks noGrp="1"/>
          </p:cNvSpPr>
          <p:nvPr>
            <p:ph type="title"/>
          </p:nvPr>
        </p:nvSpPr>
        <p:spPr>
          <a:xfrm>
            <a:off x="808523" y="1963553"/>
            <a:ext cx="11120622" cy="3984859"/>
          </a:xfrm>
        </p:spPr>
        <p:txBody>
          <a:bodyPr>
            <a:normAutofit fontScale="90000"/>
          </a:bodyPr>
          <a:lstStyle/>
          <a:p>
            <a:br>
              <a:rPr lang="ru-RU" sz="1800" dirty="0">
                <a:solidFill>
                  <a:srgbClr val="002060"/>
                </a:solidFill>
              </a:rPr>
            </a:br>
            <a:r>
              <a:rPr lang="ru-RU" sz="1800" dirty="0">
                <a:solidFill>
                  <a:srgbClr val="002060"/>
                </a:solidFill>
              </a:rPr>
              <a:t>Письменное </a:t>
            </a:r>
            <a:r>
              <a:rPr lang="ru-RU" sz="2200" b="1" i="1" dirty="0">
                <a:solidFill>
                  <a:srgbClr val="FF0000"/>
                </a:solidFill>
              </a:rPr>
              <a:t>уведомление</a:t>
            </a:r>
            <a:r>
              <a:rPr lang="ru-RU" sz="1800" dirty="0">
                <a:solidFill>
                  <a:srgbClr val="002060"/>
                </a:solidFill>
              </a:rPr>
              <a:t> о заключении  (продлении) коллективного договора должно быть </a:t>
            </a:r>
            <a:r>
              <a:rPr lang="ru-RU" sz="2200" b="1" i="1" dirty="0">
                <a:solidFill>
                  <a:srgbClr val="FF0000"/>
                </a:solidFill>
              </a:rPr>
              <a:t>направлено способом, позволяющим зафиксировать факт его получения</a:t>
            </a:r>
            <a:r>
              <a:rPr lang="ru-RU" sz="1800" b="1" dirty="0">
                <a:solidFill>
                  <a:srgbClr val="FF0000"/>
                </a:solidFill>
              </a:rPr>
              <a:t> </a:t>
            </a:r>
            <a:r>
              <a:rPr lang="ru-RU" sz="1800" dirty="0">
                <a:solidFill>
                  <a:srgbClr val="002060"/>
                </a:solidFill>
              </a:rPr>
              <a:t>работодателем  (вручение уполномоченному лицу под роспись, направление почтовой связью с уведомлением</a:t>
            </a:r>
            <a:br>
              <a:rPr lang="ru-RU" sz="1800" dirty="0">
                <a:solidFill>
                  <a:srgbClr val="002060"/>
                </a:solidFill>
              </a:rPr>
            </a:br>
            <a:r>
              <a:rPr lang="ru-RU" sz="1800" dirty="0">
                <a:solidFill>
                  <a:srgbClr val="002060"/>
                </a:solidFill>
              </a:rPr>
              <a:t> о вручении и т. д.).</a:t>
            </a:r>
            <a:br>
              <a:rPr lang="ru-RU" sz="1800" dirty="0">
                <a:solidFill>
                  <a:srgbClr val="002060"/>
                </a:solidFill>
              </a:rPr>
            </a:br>
            <a:br>
              <a:rPr lang="ru-RU" sz="500" dirty="0">
                <a:solidFill>
                  <a:srgbClr val="002060"/>
                </a:solidFill>
              </a:rPr>
            </a:br>
            <a:r>
              <a:rPr lang="ru-RU" sz="2200" b="1" i="1" dirty="0">
                <a:solidFill>
                  <a:srgbClr val="FF0000"/>
                </a:solidFill>
              </a:rPr>
              <a:t>Уведомление</a:t>
            </a:r>
            <a:r>
              <a:rPr lang="ru-RU" sz="2200" b="1" i="1" dirty="0">
                <a:solidFill>
                  <a:srgbClr val="002060"/>
                </a:solidFill>
              </a:rPr>
              <a:t> </a:t>
            </a:r>
            <a:r>
              <a:rPr lang="ru-RU" sz="1800" dirty="0">
                <a:solidFill>
                  <a:srgbClr val="002060"/>
                </a:solidFill>
              </a:rPr>
              <a:t>составляется </a:t>
            </a:r>
            <a:r>
              <a:rPr lang="ru-RU" sz="2200" b="1" i="1" dirty="0">
                <a:solidFill>
                  <a:srgbClr val="FF0000"/>
                </a:solidFill>
              </a:rPr>
              <a:t>в произвольной форме</a:t>
            </a:r>
            <a:r>
              <a:rPr lang="ru-RU" sz="1800" dirty="0">
                <a:solidFill>
                  <a:srgbClr val="002060"/>
                </a:solidFill>
              </a:rPr>
              <a:t>. В нем рекомендуется сформулировать сроки, порядок и место проведения переговоров, указать состав лиц, назначенных представителями стороны.</a:t>
            </a:r>
            <a:br>
              <a:rPr lang="ru-RU" sz="1800" dirty="0">
                <a:solidFill>
                  <a:srgbClr val="002060"/>
                </a:solidFill>
              </a:rPr>
            </a:br>
            <a:br>
              <a:rPr lang="ru-RU" sz="1800" dirty="0">
                <a:solidFill>
                  <a:srgbClr val="002060"/>
                </a:solidFill>
              </a:rPr>
            </a:br>
            <a:r>
              <a:rPr lang="ru-RU" sz="1800" dirty="0">
                <a:solidFill>
                  <a:srgbClr val="002060"/>
                </a:solidFill>
              </a:rPr>
              <a:t>При наличии действующего коллективного договора в организации </a:t>
            </a:r>
            <a:r>
              <a:rPr lang="ru-RU" sz="2200" b="1" i="1" dirty="0">
                <a:solidFill>
                  <a:srgbClr val="FF0000"/>
                </a:solidFill>
              </a:rPr>
              <a:t>срок начала переговоров </a:t>
            </a:r>
            <a:r>
              <a:rPr lang="ru-RU" sz="1800" dirty="0">
                <a:solidFill>
                  <a:srgbClr val="002060"/>
                </a:solidFill>
              </a:rPr>
              <a:t>о заключении нового или продлении действующего коллективного договора</a:t>
            </a:r>
            <a:r>
              <a:rPr lang="ru-RU" sz="2200" i="1" dirty="0">
                <a:solidFill>
                  <a:srgbClr val="002060"/>
                </a:solidFill>
              </a:rPr>
              <a:t> </a:t>
            </a:r>
            <a:r>
              <a:rPr lang="ru-RU" sz="2200" b="1" i="1" dirty="0">
                <a:solidFill>
                  <a:srgbClr val="FF0000"/>
                </a:solidFill>
              </a:rPr>
              <a:t>рекомендуется определять исходя из возможного срока разработки проекта и ведения переговоров</a:t>
            </a:r>
            <a:r>
              <a:rPr lang="ru-RU" sz="1800" b="1" dirty="0">
                <a:solidFill>
                  <a:srgbClr val="FF0000"/>
                </a:solidFill>
              </a:rPr>
              <a:t> </a:t>
            </a:r>
            <a:r>
              <a:rPr lang="ru-RU" sz="1800" dirty="0">
                <a:solidFill>
                  <a:srgbClr val="002060"/>
                </a:solidFill>
              </a:rPr>
              <a:t>по новому коллективному договору или продлению действующего и необходимости окончании этой работы до окончания срока действующего.</a:t>
            </a:r>
            <a:br>
              <a:rPr lang="ru-RU" sz="1800" dirty="0">
                <a:solidFill>
                  <a:srgbClr val="002060"/>
                </a:solidFill>
              </a:rPr>
            </a:br>
            <a:br>
              <a:rPr lang="ru-RU" sz="1800" dirty="0">
                <a:solidFill>
                  <a:srgbClr val="002060"/>
                </a:solidFill>
              </a:rPr>
            </a:br>
            <a:r>
              <a:rPr lang="ru-RU" sz="1800" dirty="0">
                <a:solidFill>
                  <a:srgbClr val="002060"/>
                </a:solidFill>
              </a:rPr>
              <a:t>При этом следует учитывать </a:t>
            </a:r>
            <a:r>
              <a:rPr lang="ru-RU" sz="2200" b="1" i="1" dirty="0">
                <a:solidFill>
                  <a:srgbClr val="FF0000"/>
                </a:solidFill>
              </a:rPr>
              <a:t>предельный срок - 3 месяца </a:t>
            </a:r>
            <a:r>
              <a:rPr lang="ru-RU" sz="1800" dirty="0">
                <a:solidFill>
                  <a:srgbClr val="002060"/>
                </a:solidFill>
              </a:rPr>
              <a:t>со дня начала переговоров, в который стороны должны подписать коллективный договор на согласованных условиях.</a:t>
            </a:r>
            <a:br>
              <a:rPr lang="ru-RU" sz="1800" dirty="0">
                <a:solidFill>
                  <a:srgbClr val="002060"/>
                </a:solidFill>
              </a:rPr>
            </a:br>
            <a:br>
              <a:rPr lang="ru-RU" sz="1800" dirty="0">
                <a:solidFill>
                  <a:srgbClr val="002060"/>
                </a:solidFill>
              </a:rPr>
            </a:br>
            <a:r>
              <a:rPr lang="ru-RU" sz="2200" b="1" i="1" dirty="0">
                <a:solidFill>
                  <a:srgbClr val="FF0000"/>
                </a:solidFill>
              </a:rPr>
              <a:t>Сторона, получившая предложение </a:t>
            </a:r>
            <a:r>
              <a:rPr lang="ru-RU" sz="1800" dirty="0">
                <a:solidFill>
                  <a:srgbClr val="002060"/>
                </a:solidFill>
              </a:rPr>
              <a:t>о начале коллективных переговоров, </a:t>
            </a:r>
            <a:r>
              <a:rPr lang="ru-RU" sz="2200" b="1" i="1" dirty="0">
                <a:solidFill>
                  <a:srgbClr val="FF0000"/>
                </a:solidFill>
              </a:rPr>
              <a:t>обязана письменно (с указанием даты) отреагировать на полученное предложение</a:t>
            </a:r>
            <a:r>
              <a:rPr lang="ru-RU" sz="1800" dirty="0">
                <a:solidFill>
                  <a:srgbClr val="002060"/>
                </a:solidFill>
              </a:rPr>
              <a:t>, направив инициатору проведения переговоров ответ с указанием представителей от своей стороны для участия в работе комиссии по ведению коллективных переговоров и их полномочий (часть вторая статьи 36 ТК РФ). </a:t>
            </a:r>
            <a:r>
              <a:rPr lang="ru-RU" sz="2200" b="1" i="1" dirty="0">
                <a:solidFill>
                  <a:srgbClr val="FF0000"/>
                </a:solidFill>
              </a:rPr>
              <a:t>Ответом работодателя может быть приказ</a:t>
            </a:r>
            <a:r>
              <a:rPr lang="ru-RU" sz="2200" i="1" dirty="0">
                <a:solidFill>
                  <a:srgbClr val="002060"/>
                </a:solidFill>
              </a:rPr>
              <a:t> </a:t>
            </a:r>
            <a:r>
              <a:rPr lang="ru-RU" sz="1800" dirty="0">
                <a:solidFill>
                  <a:srgbClr val="002060"/>
                </a:solidFill>
              </a:rPr>
              <a:t>о начале переговоров, который передается инициатору переговоров.</a:t>
            </a:r>
            <a:br>
              <a:rPr lang="ru-RU" dirty="0"/>
            </a:br>
            <a:endParaRPr lang="ru-RU" dirty="0"/>
          </a:p>
        </p:txBody>
      </p:sp>
      <p:sp>
        <p:nvSpPr>
          <p:cNvPr id="3" name="Текст 2">
            <a:extLst>
              <a:ext uri="{FF2B5EF4-FFF2-40B4-BE49-F238E27FC236}">
                <a16:creationId xmlns:a16="http://schemas.microsoft.com/office/drawing/2014/main" id="{BE0300D3-064E-F646-EB18-054F1F0113EE}"/>
              </a:ext>
            </a:extLst>
          </p:cNvPr>
          <p:cNvSpPr>
            <a:spLocks noGrp="1"/>
          </p:cNvSpPr>
          <p:nvPr>
            <p:ph type="body" idx="1"/>
          </p:nvPr>
        </p:nvSpPr>
        <p:spPr>
          <a:xfrm>
            <a:off x="260060" y="176840"/>
            <a:ext cx="6276978" cy="729171"/>
          </a:xfrm>
        </p:spPr>
        <p:txBody>
          <a:bodyPr>
            <a:normAutofit fontScale="77500" lnSpcReduction="20000"/>
          </a:bodyPr>
          <a:lstStyle/>
          <a:p>
            <a:r>
              <a:rPr lang="ru-RU" dirty="0"/>
              <a:t>УВЕДОМЛЕНИЕ О НАЧАЛЕ </a:t>
            </a:r>
            <a:r>
              <a:rPr lang="ru-RU" b="1" dirty="0">
                <a:solidFill>
                  <a:srgbClr val="FF0000"/>
                </a:solidFill>
              </a:rPr>
              <a:t>КОЛЛЕКТИВНЫХ </a:t>
            </a:r>
            <a:r>
              <a:rPr lang="ru-RU" b="1" dirty="0">
                <a:solidFill>
                  <a:srgbClr val="002060"/>
                </a:solidFill>
              </a:rPr>
              <a:t>ПЕРЕГОВОРОВ</a:t>
            </a:r>
          </a:p>
        </p:txBody>
      </p:sp>
    </p:spTree>
    <p:extLst>
      <p:ext uri="{BB962C8B-B14F-4D97-AF65-F5344CB8AC3E}">
        <p14:creationId xmlns:p14="http://schemas.microsoft.com/office/powerpoint/2010/main" val="2998374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0E1BA1-6EC2-D820-B8AD-127EE786D411}"/>
              </a:ext>
            </a:extLst>
          </p:cNvPr>
          <p:cNvSpPr>
            <a:spLocks noGrp="1"/>
          </p:cNvSpPr>
          <p:nvPr>
            <p:ph type="title"/>
          </p:nvPr>
        </p:nvSpPr>
        <p:spPr>
          <a:xfrm>
            <a:off x="866274" y="2945207"/>
            <a:ext cx="11174930" cy="2990088"/>
          </a:xfrm>
        </p:spPr>
        <p:txBody>
          <a:bodyPr>
            <a:noAutofit/>
          </a:bodyPr>
          <a:lstStyle/>
          <a:p>
            <a:r>
              <a:rPr lang="ru-RU" sz="1600" dirty="0">
                <a:solidFill>
                  <a:srgbClr val="002060"/>
                </a:solidFill>
              </a:rPr>
              <a:t>Приступая к переговорам, </a:t>
            </a:r>
            <a:r>
              <a:rPr lang="ru-RU" sz="2000" b="1" i="1" dirty="0">
                <a:solidFill>
                  <a:srgbClr val="FF0000"/>
                </a:solidFill>
              </a:rPr>
              <a:t>стороны на равноправной основе образуют комиссию </a:t>
            </a:r>
            <a:r>
              <a:rPr lang="ru-RU" sz="1600" dirty="0">
                <a:solidFill>
                  <a:srgbClr val="002060"/>
                </a:solidFill>
              </a:rPr>
              <a:t>для ведения коллективных переговоров, подготовки проекта, заключения коллективного договора и контроля за его выполнением (ст.35 ТК РФ). </a:t>
            </a:r>
            <a:br>
              <a:rPr lang="ru-RU" sz="1600" dirty="0">
                <a:solidFill>
                  <a:srgbClr val="002060"/>
                </a:solidFill>
              </a:rPr>
            </a:br>
            <a:br>
              <a:rPr lang="ru-RU" sz="1600" dirty="0">
                <a:solidFill>
                  <a:srgbClr val="002060"/>
                </a:solidFill>
              </a:rPr>
            </a:br>
            <a:r>
              <a:rPr lang="ru-RU" sz="1600" dirty="0">
                <a:solidFill>
                  <a:srgbClr val="002060"/>
                </a:solidFill>
              </a:rPr>
              <a:t>Количество лиц, направляемых для работы в комиссии, каждая сторона определяет самостоятельно. Рекомендуется </a:t>
            </a:r>
            <a:r>
              <a:rPr lang="ru-RU" sz="2000" b="1" i="1" dirty="0">
                <a:solidFill>
                  <a:srgbClr val="FF0000"/>
                </a:solidFill>
              </a:rPr>
              <a:t>каждой из сторон выдвигать в комиссию равное число ее членов</a:t>
            </a:r>
            <a:r>
              <a:rPr lang="ru-RU" sz="2000" i="1" dirty="0">
                <a:solidFill>
                  <a:srgbClr val="002060"/>
                </a:solidFill>
              </a:rPr>
              <a:t>.</a:t>
            </a:r>
            <a:br>
              <a:rPr lang="ru-RU" sz="1600" dirty="0">
                <a:solidFill>
                  <a:srgbClr val="002060"/>
                </a:solidFill>
              </a:rPr>
            </a:br>
            <a:br>
              <a:rPr lang="ru-RU" sz="1600" dirty="0">
                <a:solidFill>
                  <a:srgbClr val="002060"/>
                </a:solidFill>
              </a:rPr>
            </a:br>
            <a:r>
              <a:rPr lang="ru-RU" sz="2000" b="1" i="1" dirty="0">
                <a:solidFill>
                  <a:srgbClr val="FF0000"/>
                </a:solidFill>
              </a:rPr>
              <a:t>Создание комиссии оформляется приказом руководителя </a:t>
            </a:r>
            <a:r>
              <a:rPr lang="ru-RU" sz="1600" dirty="0">
                <a:solidFill>
                  <a:srgbClr val="002060"/>
                </a:solidFill>
              </a:rPr>
              <a:t>организации и постановлением профсоюзного комитета (или приказом по согласованию с профсоюзным комитетом).</a:t>
            </a:r>
            <a:br>
              <a:rPr lang="ru-RU" sz="1600" dirty="0">
                <a:solidFill>
                  <a:srgbClr val="002060"/>
                </a:solidFill>
              </a:rPr>
            </a:br>
            <a:br>
              <a:rPr lang="ru-RU" sz="1600" dirty="0">
                <a:solidFill>
                  <a:srgbClr val="002060"/>
                </a:solidFill>
              </a:rPr>
            </a:br>
            <a:r>
              <a:rPr lang="ru-RU" sz="1600" dirty="0">
                <a:solidFill>
                  <a:srgbClr val="002060"/>
                </a:solidFill>
              </a:rPr>
              <a:t>Комиссия </a:t>
            </a:r>
            <a:r>
              <a:rPr lang="ru-RU" sz="2000" b="1" i="1" dirty="0">
                <a:solidFill>
                  <a:srgbClr val="FF0000"/>
                </a:solidFill>
              </a:rPr>
              <a:t>работает на постоянной основе </a:t>
            </a:r>
            <a:r>
              <a:rPr lang="ru-RU" sz="1600" dirty="0">
                <a:solidFill>
                  <a:srgbClr val="002060"/>
                </a:solidFill>
              </a:rPr>
              <a:t>и по мере необходимости сторонами коллективного договора производится замена своих представителей.</a:t>
            </a:r>
            <a:br>
              <a:rPr lang="ru-RU" sz="1600" dirty="0">
                <a:solidFill>
                  <a:srgbClr val="002060"/>
                </a:solidFill>
              </a:rPr>
            </a:br>
            <a:br>
              <a:rPr lang="ru-RU" sz="1600" dirty="0">
                <a:solidFill>
                  <a:srgbClr val="002060"/>
                </a:solidFill>
              </a:rPr>
            </a:br>
            <a:r>
              <a:rPr lang="ru-RU" sz="1600" dirty="0">
                <a:solidFill>
                  <a:srgbClr val="002060"/>
                </a:solidFill>
              </a:rPr>
              <a:t>Комиссия </a:t>
            </a:r>
            <a:r>
              <a:rPr lang="ru-RU" sz="2000" b="1" i="1" dirty="0">
                <a:solidFill>
                  <a:srgbClr val="FF0000"/>
                </a:solidFill>
              </a:rPr>
              <a:t>утверждает график </a:t>
            </a:r>
            <a:r>
              <a:rPr lang="ru-RU" sz="1600" dirty="0">
                <a:solidFill>
                  <a:srgbClr val="002060"/>
                </a:solidFill>
              </a:rPr>
              <a:t>переговорного процесса и планируют повестку дня своих заседаний.</a:t>
            </a:r>
            <a:br>
              <a:rPr lang="ru-RU" sz="1600" dirty="0">
                <a:solidFill>
                  <a:srgbClr val="002060"/>
                </a:solidFill>
              </a:rPr>
            </a:br>
            <a:br>
              <a:rPr lang="ru-RU" sz="1600" dirty="0">
                <a:solidFill>
                  <a:srgbClr val="002060"/>
                </a:solidFill>
              </a:rPr>
            </a:br>
            <a:r>
              <a:rPr lang="ru-RU" sz="1600" dirty="0">
                <a:solidFill>
                  <a:srgbClr val="002060"/>
                </a:solidFill>
              </a:rPr>
              <a:t>Каждая сторона вырабатывает   предложения   в   проект коллективного договора.</a:t>
            </a:r>
            <a:br>
              <a:rPr lang="ru-RU" sz="1600" dirty="0">
                <a:solidFill>
                  <a:srgbClr val="002060"/>
                </a:solidFill>
              </a:rPr>
            </a:br>
            <a:br>
              <a:rPr lang="ru-RU" sz="1600" dirty="0">
                <a:solidFill>
                  <a:srgbClr val="002060"/>
                </a:solidFill>
              </a:rPr>
            </a:br>
            <a:r>
              <a:rPr lang="ru-RU" sz="1600" dirty="0">
                <a:solidFill>
                  <a:srgbClr val="002060"/>
                </a:solidFill>
              </a:rPr>
              <a:t>Условия деятельности комиссии </a:t>
            </a:r>
            <a:r>
              <a:rPr lang="ru-RU" sz="2000" b="1" i="1" dirty="0">
                <a:solidFill>
                  <a:srgbClr val="FF0000"/>
                </a:solidFill>
              </a:rPr>
              <a:t>желательно закрепить Положением </a:t>
            </a:r>
            <a:r>
              <a:rPr lang="ru-RU" sz="1600" dirty="0">
                <a:solidFill>
                  <a:srgbClr val="002060"/>
                </a:solidFill>
              </a:rPr>
              <a:t>о порядке ведения переговоров между работниками и работодателем, утверждаемым приказом руководителя организации и постановлением профсоюзного комитета (или приказом руководителя организации по согласованию с профкомом)</a:t>
            </a:r>
            <a:br>
              <a:rPr lang="ru-RU" sz="1600" dirty="0">
                <a:solidFill>
                  <a:srgbClr val="002060"/>
                </a:solidFill>
              </a:rPr>
            </a:br>
            <a:br>
              <a:rPr lang="ru-RU" sz="1600" dirty="0">
                <a:solidFill>
                  <a:srgbClr val="002060"/>
                </a:solidFill>
              </a:rPr>
            </a:br>
            <a:r>
              <a:rPr lang="ru-RU" sz="1600" dirty="0">
                <a:solidFill>
                  <a:srgbClr val="002060"/>
                </a:solidFill>
              </a:rPr>
              <a:t>Заседания комиссии, ее </a:t>
            </a:r>
            <a:r>
              <a:rPr lang="ru-RU" sz="2000" b="1" i="1" dirty="0">
                <a:solidFill>
                  <a:srgbClr val="FF0000"/>
                </a:solidFill>
              </a:rPr>
              <a:t>решения оформляются протоколами</a:t>
            </a:r>
            <a:r>
              <a:rPr lang="ru-RU" sz="1600" dirty="0">
                <a:solidFill>
                  <a:srgbClr val="002060"/>
                </a:solidFill>
              </a:rPr>
              <a:t>.</a:t>
            </a:r>
            <a:br>
              <a:rPr lang="ru-RU" sz="1600" dirty="0">
                <a:solidFill>
                  <a:srgbClr val="002060"/>
                </a:solidFill>
              </a:rPr>
            </a:br>
            <a:endParaRPr lang="ru-RU" sz="1600" dirty="0">
              <a:solidFill>
                <a:srgbClr val="002060"/>
              </a:solidFill>
            </a:endParaRPr>
          </a:p>
        </p:txBody>
      </p:sp>
      <p:sp>
        <p:nvSpPr>
          <p:cNvPr id="3" name="Текст 2">
            <a:extLst>
              <a:ext uri="{FF2B5EF4-FFF2-40B4-BE49-F238E27FC236}">
                <a16:creationId xmlns:a16="http://schemas.microsoft.com/office/drawing/2014/main" id="{626F12FB-CB18-6CF4-F4A0-D1BAB963791D}"/>
              </a:ext>
            </a:extLst>
          </p:cNvPr>
          <p:cNvSpPr>
            <a:spLocks noGrp="1"/>
          </p:cNvSpPr>
          <p:nvPr>
            <p:ph type="body" idx="1"/>
          </p:nvPr>
        </p:nvSpPr>
        <p:spPr>
          <a:xfrm>
            <a:off x="151002" y="191852"/>
            <a:ext cx="8588737" cy="1608072"/>
          </a:xfrm>
        </p:spPr>
        <p:txBody>
          <a:bodyPr>
            <a:normAutofit fontScale="55000" lnSpcReduction="20000"/>
          </a:bodyPr>
          <a:lstStyle/>
          <a:p>
            <a:pPr>
              <a:spcBef>
                <a:spcPts val="0"/>
              </a:spcBef>
            </a:pPr>
            <a:endParaRPr lang="ru-RU" dirty="0"/>
          </a:p>
          <a:p>
            <a:pPr>
              <a:spcBef>
                <a:spcPts val="0"/>
              </a:spcBef>
            </a:pPr>
            <a:r>
              <a:rPr lang="ru-RU" sz="4500" b="1" dirty="0"/>
              <a:t>Комиссия для ведения </a:t>
            </a:r>
            <a:r>
              <a:rPr lang="ru-RU" sz="4500" b="1" dirty="0">
                <a:solidFill>
                  <a:srgbClr val="FF0000"/>
                </a:solidFill>
              </a:rPr>
              <a:t>коллективных </a:t>
            </a:r>
            <a:r>
              <a:rPr lang="ru-RU" sz="4500" b="1" dirty="0">
                <a:solidFill>
                  <a:srgbClr val="002060"/>
                </a:solidFill>
              </a:rPr>
              <a:t>переговоров</a:t>
            </a:r>
            <a:r>
              <a:rPr lang="ru-RU" sz="4500" b="1" dirty="0"/>
              <a:t>, подготовке проекта, заключения коллективного договора</a:t>
            </a:r>
          </a:p>
          <a:p>
            <a:pPr>
              <a:spcBef>
                <a:spcPts val="0"/>
              </a:spcBef>
            </a:pPr>
            <a:r>
              <a:rPr lang="ru-RU" sz="4500" b="1" dirty="0"/>
              <a:t>и контроля за его выполнением</a:t>
            </a:r>
          </a:p>
          <a:p>
            <a:endParaRPr lang="ru-RU" dirty="0"/>
          </a:p>
        </p:txBody>
      </p:sp>
    </p:spTree>
    <p:extLst>
      <p:ext uri="{BB962C8B-B14F-4D97-AF65-F5344CB8AC3E}">
        <p14:creationId xmlns:p14="http://schemas.microsoft.com/office/powerpoint/2010/main" val="10251045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39582D-1F9A-ADE1-23AF-444BFABA416A}"/>
              </a:ext>
            </a:extLst>
          </p:cNvPr>
          <p:cNvSpPr>
            <a:spLocks noGrp="1"/>
          </p:cNvSpPr>
          <p:nvPr>
            <p:ph type="title"/>
          </p:nvPr>
        </p:nvSpPr>
        <p:spPr>
          <a:xfrm>
            <a:off x="813536" y="2404143"/>
            <a:ext cx="10996662" cy="3361390"/>
          </a:xfrm>
        </p:spPr>
        <p:txBody>
          <a:bodyPr>
            <a:noAutofit/>
          </a:bodyPr>
          <a:lstStyle/>
          <a:p>
            <a:r>
              <a:rPr lang="ru-RU" sz="2000" b="1" i="1" dirty="0">
                <a:solidFill>
                  <a:srgbClr val="FF0000"/>
                </a:solidFill>
              </a:rPr>
              <a:t>Лица, участвующие в коллективных переговорах</a:t>
            </a:r>
            <a:r>
              <a:rPr lang="ru-RU" sz="1600" dirty="0">
                <a:solidFill>
                  <a:srgbClr val="002060"/>
                </a:solidFill>
              </a:rPr>
              <a:t>, подготовке проекта коллективного договора, соглашения, </a:t>
            </a:r>
            <a:r>
              <a:rPr lang="ru-RU" sz="2000" b="1" i="1" dirty="0">
                <a:solidFill>
                  <a:srgbClr val="FF0000"/>
                </a:solidFill>
              </a:rPr>
              <a:t>должны освобождаться от основной работы с сохранением среднего заработка </a:t>
            </a:r>
            <a:r>
              <a:rPr lang="ru-RU" sz="1600" dirty="0">
                <a:solidFill>
                  <a:srgbClr val="002060"/>
                </a:solidFill>
              </a:rPr>
              <a:t>на срок, определяемый соглашением сторон, но не более трех месяцев.</a:t>
            </a:r>
            <a:br>
              <a:rPr lang="ru-RU" sz="1600" dirty="0">
                <a:solidFill>
                  <a:srgbClr val="002060"/>
                </a:solidFill>
              </a:rPr>
            </a:br>
            <a:br>
              <a:rPr lang="ru-RU" sz="1600" dirty="0">
                <a:solidFill>
                  <a:srgbClr val="002060"/>
                </a:solidFill>
              </a:rPr>
            </a:br>
            <a:r>
              <a:rPr lang="ru-RU" sz="1600" dirty="0">
                <a:solidFill>
                  <a:srgbClr val="002060"/>
                </a:solidFill>
              </a:rPr>
              <a:t>Все </a:t>
            </a:r>
            <a:r>
              <a:rPr lang="ru-RU" sz="2000" b="1" i="1" dirty="0">
                <a:solidFill>
                  <a:srgbClr val="FF0000"/>
                </a:solidFill>
              </a:rPr>
              <a:t>затраты</a:t>
            </a:r>
            <a:r>
              <a:rPr lang="ru-RU" sz="1600" dirty="0">
                <a:solidFill>
                  <a:srgbClr val="002060"/>
                </a:solidFill>
              </a:rPr>
              <a:t>, связанные с участием в коллективных переговорах, компенсируются </a:t>
            </a:r>
            <a:r>
              <a:rPr lang="ru-RU" sz="2000" b="1" i="1" dirty="0">
                <a:solidFill>
                  <a:srgbClr val="FF0000"/>
                </a:solidFill>
              </a:rPr>
              <a:t>в порядке</a:t>
            </a:r>
            <a:r>
              <a:rPr lang="ru-RU" sz="1600" dirty="0">
                <a:solidFill>
                  <a:srgbClr val="002060"/>
                </a:solidFill>
              </a:rPr>
              <a:t>, установленном трудовым законодательством и иными нормативными правовыми актами, содержащими нормы трудового права, </a:t>
            </a:r>
            <a:r>
              <a:rPr lang="ru-RU" sz="2000" b="1" i="1" dirty="0">
                <a:solidFill>
                  <a:srgbClr val="FF0000"/>
                </a:solidFill>
              </a:rPr>
              <a:t>коллективным договором, соглашением</a:t>
            </a:r>
            <a:r>
              <a:rPr lang="ru-RU" sz="1600" b="1" dirty="0">
                <a:solidFill>
                  <a:srgbClr val="FF0000"/>
                </a:solidFill>
              </a:rPr>
              <a:t>. </a:t>
            </a:r>
            <a:br>
              <a:rPr lang="ru-RU" sz="1600" b="1" dirty="0">
                <a:solidFill>
                  <a:srgbClr val="FF0000"/>
                </a:solidFill>
              </a:rPr>
            </a:br>
            <a:br>
              <a:rPr lang="ru-RU" sz="1600" dirty="0">
                <a:solidFill>
                  <a:srgbClr val="002060"/>
                </a:solidFill>
              </a:rPr>
            </a:br>
            <a:r>
              <a:rPr lang="ru-RU" sz="2000" b="1" i="1" dirty="0">
                <a:solidFill>
                  <a:srgbClr val="FF0000"/>
                </a:solidFill>
              </a:rPr>
              <a:t>Оплата услуг </a:t>
            </a:r>
            <a:r>
              <a:rPr lang="ru-RU" sz="1600" dirty="0">
                <a:solidFill>
                  <a:srgbClr val="002060"/>
                </a:solidFill>
              </a:rPr>
              <a:t>экспертов, специалистов и посредников производится приглашающей стороной, если иное не будет предусмотрено коллективным договором, соглашением.</a:t>
            </a:r>
            <a:br>
              <a:rPr lang="ru-RU" sz="1600" dirty="0">
                <a:solidFill>
                  <a:srgbClr val="002060"/>
                </a:solidFill>
              </a:rPr>
            </a:br>
            <a:br>
              <a:rPr lang="ru-RU" sz="1600" dirty="0">
                <a:solidFill>
                  <a:srgbClr val="002060"/>
                </a:solidFill>
              </a:rPr>
            </a:br>
            <a:r>
              <a:rPr lang="ru-RU" sz="1600" dirty="0">
                <a:solidFill>
                  <a:srgbClr val="002060"/>
                </a:solidFill>
              </a:rPr>
              <a:t>Представители работников, участвующие в коллективных переговорах, в период их ведения за исключение </a:t>
            </a:r>
            <a:r>
              <a:rPr lang="ru-RU" sz="2000" b="1" i="1" dirty="0">
                <a:solidFill>
                  <a:srgbClr val="FF0000"/>
                </a:solidFill>
              </a:rPr>
              <a:t>не могут быть без предварительного согласия органа, уполномочившего их на представительство, подвергнуты дисциплинарному взысканию, переведены на другую работу или уволены по инициативе </a:t>
            </a:r>
            <a:r>
              <a:rPr lang="ru-RU" sz="2000" b="1" i="1" dirty="0" err="1">
                <a:solidFill>
                  <a:srgbClr val="FF0000"/>
                </a:solidFill>
              </a:rPr>
              <a:t>работодателя</a:t>
            </a:r>
            <a:r>
              <a:rPr lang="ru-RU" sz="2000" b="1" i="1" dirty="0" err="1">
                <a:solidFill>
                  <a:srgbClr val="002060"/>
                </a:solidFill>
              </a:rPr>
              <a:t>,</a:t>
            </a:r>
            <a:r>
              <a:rPr lang="ru-RU" sz="1600" dirty="0" err="1">
                <a:solidFill>
                  <a:srgbClr val="002060"/>
                </a:solidFill>
              </a:rPr>
              <a:t>м</a:t>
            </a:r>
            <a:r>
              <a:rPr lang="ru-RU" sz="1600" dirty="0">
                <a:solidFill>
                  <a:srgbClr val="002060"/>
                </a:solidFill>
              </a:rPr>
              <a:t> случаев расторжения трудового договора за совершение проступка, за который в соответствии с Трудовым кодексом РФ, иными федеральными законами предусмотрено увольнение с работы (ст.39 ТК РФ).</a:t>
            </a:r>
            <a:br>
              <a:rPr lang="ru-RU" sz="1600" dirty="0">
                <a:solidFill>
                  <a:srgbClr val="002060"/>
                </a:solidFill>
              </a:rPr>
            </a:br>
            <a:endParaRPr lang="ru-RU" sz="1600" dirty="0">
              <a:solidFill>
                <a:srgbClr val="002060"/>
              </a:solidFill>
            </a:endParaRPr>
          </a:p>
        </p:txBody>
      </p:sp>
      <p:sp>
        <p:nvSpPr>
          <p:cNvPr id="3" name="Текст 2">
            <a:extLst>
              <a:ext uri="{FF2B5EF4-FFF2-40B4-BE49-F238E27FC236}">
                <a16:creationId xmlns:a16="http://schemas.microsoft.com/office/drawing/2014/main" id="{DC04870C-DF99-D375-ABC4-468CD72125AF}"/>
              </a:ext>
            </a:extLst>
          </p:cNvPr>
          <p:cNvSpPr>
            <a:spLocks noGrp="1"/>
          </p:cNvSpPr>
          <p:nvPr>
            <p:ph type="body" idx="1"/>
          </p:nvPr>
        </p:nvSpPr>
        <p:spPr>
          <a:xfrm>
            <a:off x="359342" y="239624"/>
            <a:ext cx="5627571" cy="1281167"/>
          </a:xfrm>
        </p:spPr>
        <p:txBody>
          <a:bodyPr>
            <a:noAutofit/>
          </a:bodyPr>
          <a:lstStyle/>
          <a:p>
            <a:r>
              <a:rPr lang="ru-RU" sz="2400" dirty="0"/>
              <a:t>Гарантии и компенсации</a:t>
            </a:r>
            <a:br>
              <a:rPr lang="ru-RU" sz="2400" dirty="0"/>
            </a:br>
            <a:r>
              <a:rPr lang="ru-RU" sz="2400" dirty="0"/>
              <a:t>лицам, участвующим в </a:t>
            </a:r>
            <a:r>
              <a:rPr lang="ru-RU" sz="2400" b="1" dirty="0">
                <a:solidFill>
                  <a:srgbClr val="FF0000"/>
                </a:solidFill>
              </a:rPr>
              <a:t>коллективных</a:t>
            </a:r>
            <a:r>
              <a:rPr lang="ru-RU" sz="2400" dirty="0"/>
              <a:t> </a:t>
            </a:r>
            <a:r>
              <a:rPr lang="ru-RU" sz="2400" b="1" dirty="0">
                <a:solidFill>
                  <a:srgbClr val="002060"/>
                </a:solidFill>
              </a:rPr>
              <a:t>переговорах</a:t>
            </a:r>
          </a:p>
        </p:txBody>
      </p:sp>
    </p:spTree>
    <p:extLst>
      <p:ext uri="{BB962C8B-B14F-4D97-AF65-F5344CB8AC3E}">
        <p14:creationId xmlns:p14="http://schemas.microsoft.com/office/powerpoint/2010/main" val="21537502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A58127-A9EE-8D4E-7250-1CE93F1964CF}"/>
              </a:ext>
            </a:extLst>
          </p:cNvPr>
          <p:cNvSpPr>
            <a:spLocks noGrp="1"/>
          </p:cNvSpPr>
          <p:nvPr>
            <p:ph type="title"/>
          </p:nvPr>
        </p:nvSpPr>
        <p:spPr>
          <a:xfrm>
            <a:off x="701487" y="3354835"/>
            <a:ext cx="11022083" cy="2990088"/>
          </a:xfrm>
        </p:spPr>
        <p:txBody>
          <a:bodyPr>
            <a:normAutofit fontScale="90000"/>
          </a:bodyPr>
          <a:lstStyle/>
          <a:p>
            <a:r>
              <a:rPr lang="ru-RU" sz="2200" b="1" i="1" dirty="0">
                <a:solidFill>
                  <a:srgbClr val="FF0000"/>
                </a:solidFill>
              </a:rPr>
              <a:t>Содержание и структура </a:t>
            </a:r>
            <a:r>
              <a:rPr lang="ru-RU" sz="1800" dirty="0">
                <a:solidFill>
                  <a:srgbClr val="002060"/>
                </a:solidFill>
              </a:rPr>
              <a:t>коллективного договора </a:t>
            </a:r>
            <a:r>
              <a:rPr lang="ru-RU" sz="2200" b="1" i="1" dirty="0">
                <a:solidFill>
                  <a:srgbClr val="FF0000"/>
                </a:solidFill>
              </a:rPr>
              <a:t>определяются сторонами </a:t>
            </a:r>
            <a:r>
              <a:rPr lang="ru-RU" sz="1800" dirty="0">
                <a:solidFill>
                  <a:srgbClr val="002060"/>
                </a:solidFill>
              </a:rPr>
              <a:t>(Ст. 41 ТК РФ).</a:t>
            </a:r>
            <a:br>
              <a:rPr lang="ru-RU" sz="1800" dirty="0">
                <a:solidFill>
                  <a:srgbClr val="002060"/>
                </a:solidFill>
              </a:rPr>
            </a:br>
            <a:br>
              <a:rPr lang="ru-RU" sz="1800" dirty="0">
                <a:solidFill>
                  <a:srgbClr val="002060"/>
                </a:solidFill>
              </a:rPr>
            </a:br>
            <a:r>
              <a:rPr lang="ru-RU" sz="1800" dirty="0">
                <a:solidFill>
                  <a:srgbClr val="002060"/>
                </a:solidFill>
              </a:rPr>
              <a:t>В коллективном договоре с учетом финансово-экономического положения работодателя </a:t>
            </a:r>
            <a:r>
              <a:rPr lang="ru-RU" sz="2200" b="1" i="1" dirty="0">
                <a:solidFill>
                  <a:srgbClr val="FF0000"/>
                </a:solidFill>
              </a:rPr>
              <a:t>могут устанавливаться льготы и преимущества для работников</a:t>
            </a:r>
            <a:r>
              <a:rPr lang="ru-RU" sz="2200" i="1" dirty="0">
                <a:solidFill>
                  <a:srgbClr val="002060"/>
                </a:solidFill>
              </a:rPr>
              <a:t>, </a:t>
            </a:r>
            <a:r>
              <a:rPr lang="ru-RU" sz="1800" dirty="0">
                <a:solidFill>
                  <a:srgbClr val="002060"/>
                </a:solidFill>
              </a:rPr>
              <a:t>условия труда, более благоприятные по сравнению с установленными законами, иными нормативными правовыми актами, соглашениями.</a:t>
            </a:r>
            <a:br>
              <a:rPr lang="ru-RU" sz="1800" dirty="0">
                <a:solidFill>
                  <a:srgbClr val="002060"/>
                </a:solidFill>
              </a:rPr>
            </a:br>
            <a:br>
              <a:rPr lang="ru-RU" sz="1800" dirty="0">
                <a:solidFill>
                  <a:srgbClr val="002060"/>
                </a:solidFill>
              </a:rPr>
            </a:br>
            <a:r>
              <a:rPr lang="ru-RU" sz="1800" dirty="0">
                <a:solidFill>
                  <a:srgbClr val="002060"/>
                </a:solidFill>
              </a:rPr>
              <a:t>При составлении КД необходимо </a:t>
            </a:r>
            <a:r>
              <a:rPr lang="ru-RU" sz="2200" b="1" i="1" dirty="0">
                <a:solidFill>
                  <a:srgbClr val="FF0000"/>
                </a:solidFill>
              </a:rPr>
              <a:t>учитывать также положения Региональных и территориальных трехсторонних соглашений.</a:t>
            </a:r>
            <a:br>
              <a:rPr lang="ru-RU" sz="1800" b="1" dirty="0">
                <a:solidFill>
                  <a:srgbClr val="FF0000"/>
                </a:solidFill>
              </a:rPr>
            </a:br>
            <a:br>
              <a:rPr lang="ru-RU" sz="1600" dirty="0">
                <a:solidFill>
                  <a:srgbClr val="002060"/>
                </a:solidFill>
              </a:rPr>
            </a:br>
            <a:br>
              <a:rPr lang="ru-RU" sz="1600" dirty="0"/>
            </a:br>
            <a:br>
              <a:rPr lang="ru-RU" sz="1600" dirty="0"/>
            </a:br>
            <a:br>
              <a:rPr lang="ru-RU" sz="1600" dirty="0"/>
            </a:br>
            <a:br>
              <a:rPr lang="ru-RU" sz="1600" dirty="0"/>
            </a:br>
            <a:br>
              <a:rPr lang="ru-RU" sz="1600" dirty="0"/>
            </a:br>
            <a:br>
              <a:rPr lang="ru-RU" sz="1600" dirty="0"/>
            </a:br>
            <a:br>
              <a:rPr lang="ru-RU" sz="1600" dirty="0"/>
            </a:br>
            <a:br>
              <a:rPr lang="ru-RU" sz="1600" dirty="0"/>
            </a:br>
            <a:br>
              <a:rPr lang="ru-RU" sz="1600" dirty="0"/>
            </a:br>
            <a:br>
              <a:rPr lang="ru-RU" sz="1600" dirty="0"/>
            </a:br>
            <a:br>
              <a:rPr lang="ru-RU" sz="1600" dirty="0"/>
            </a:br>
            <a:br>
              <a:rPr lang="ru-RU" sz="1600" dirty="0"/>
            </a:br>
            <a:br>
              <a:rPr lang="ru-RU" sz="1600" dirty="0"/>
            </a:br>
            <a:br>
              <a:rPr lang="ru-RU" sz="1600" dirty="0"/>
            </a:br>
            <a:br>
              <a:rPr lang="ru-RU" sz="1600" dirty="0"/>
            </a:br>
            <a:br>
              <a:rPr lang="ru-RU" sz="1600" b="1" dirty="0">
                <a:solidFill>
                  <a:srgbClr val="FF0000"/>
                </a:solidFill>
              </a:rPr>
            </a:br>
            <a:br>
              <a:rPr lang="ru-RU" sz="1600" dirty="0"/>
            </a:br>
            <a:br>
              <a:rPr lang="ru-RU" sz="1600" dirty="0"/>
            </a:br>
            <a:br>
              <a:rPr lang="ru-RU" sz="1600" dirty="0"/>
            </a:br>
            <a:br>
              <a:rPr lang="ru-RU" sz="1600" dirty="0"/>
            </a:br>
            <a:br>
              <a:rPr lang="ru-RU" sz="1600" dirty="0"/>
            </a:br>
            <a:br>
              <a:rPr lang="ru-RU" sz="1600" dirty="0"/>
            </a:br>
            <a:br>
              <a:rPr lang="ru-RU" dirty="0"/>
            </a:br>
            <a:endParaRPr lang="ru-RU" dirty="0"/>
          </a:p>
        </p:txBody>
      </p:sp>
      <p:sp>
        <p:nvSpPr>
          <p:cNvPr id="3" name="Текст 2">
            <a:extLst>
              <a:ext uri="{FF2B5EF4-FFF2-40B4-BE49-F238E27FC236}">
                <a16:creationId xmlns:a16="http://schemas.microsoft.com/office/drawing/2014/main" id="{780AAD42-2BEA-64D8-6177-32BB52A9429B}"/>
              </a:ext>
            </a:extLst>
          </p:cNvPr>
          <p:cNvSpPr>
            <a:spLocks noGrp="1"/>
          </p:cNvSpPr>
          <p:nvPr>
            <p:ph type="body" idx="1"/>
          </p:nvPr>
        </p:nvSpPr>
        <p:spPr>
          <a:xfrm>
            <a:off x="134224" y="126506"/>
            <a:ext cx="4362275" cy="796283"/>
          </a:xfrm>
        </p:spPr>
        <p:txBody>
          <a:bodyPr>
            <a:normAutofit fontScale="85000" lnSpcReduction="20000"/>
          </a:bodyPr>
          <a:lstStyle/>
          <a:p>
            <a:r>
              <a:rPr lang="ru-RU" dirty="0"/>
              <a:t>Содержание и структура </a:t>
            </a:r>
            <a:r>
              <a:rPr lang="ru-RU" b="1" dirty="0">
                <a:solidFill>
                  <a:srgbClr val="FF0000"/>
                </a:solidFill>
              </a:rPr>
              <a:t>коллективного</a:t>
            </a:r>
            <a:r>
              <a:rPr lang="ru-RU" b="1" dirty="0"/>
              <a:t> </a:t>
            </a:r>
            <a:r>
              <a:rPr lang="ru-RU" b="1" dirty="0">
                <a:solidFill>
                  <a:srgbClr val="002060"/>
                </a:solidFill>
              </a:rPr>
              <a:t>договора</a:t>
            </a:r>
          </a:p>
        </p:txBody>
      </p:sp>
      <p:pic>
        <p:nvPicPr>
          <p:cNvPr id="7" name="Рисунок 6">
            <a:extLst>
              <a:ext uri="{FF2B5EF4-FFF2-40B4-BE49-F238E27FC236}">
                <a16:creationId xmlns:a16="http://schemas.microsoft.com/office/drawing/2014/main" id="{DAC9BA60-73DA-0F49-A2B8-38A42C452683}"/>
              </a:ext>
            </a:extLst>
          </p:cNvPr>
          <p:cNvPicPr>
            <a:picLocks noChangeAspect="1"/>
          </p:cNvPicPr>
          <p:nvPr/>
        </p:nvPicPr>
        <p:blipFill>
          <a:blip r:embed="rId3">
            <a:duotone>
              <a:prstClr val="black"/>
              <a:schemeClr val="accent4">
                <a:tint val="45000"/>
                <a:satMod val="400000"/>
              </a:schemeClr>
            </a:duotone>
          </a:blip>
          <a:stretch>
            <a:fillRect/>
          </a:stretch>
        </p:blipFill>
        <p:spPr>
          <a:xfrm>
            <a:off x="134224" y="3044367"/>
            <a:ext cx="5775688" cy="3189413"/>
          </a:xfrm>
          <a:prstGeom prst="rect">
            <a:avLst/>
          </a:prstGeom>
          <a:solidFill>
            <a:schemeClr val="bg2">
              <a:lumMod val="85000"/>
            </a:schemeClr>
          </a:solidFill>
        </p:spPr>
      </p:pic>
      <p:graphicFrame>
        <p:nvGraphicFramePr>
          <p:cNvPr id="8" name="Объект 7">
            <a:extLst>
              <a:ext uri="{FF2B5EF4-FFF2-40B4-BE49-F238E27FC236}">
                <a16:creationId xmlns:a16="http://schemas.microsoft.com/office/drawing/2014/main" id="{0A6883CA-CC79-9429-55B2-135398396776}"/>
              </a:ext>
            </a:extLst>
          </p:cNvPr>
          <p:cNvGraphicFramePr>
            <a:graphicFrameLocks noChangeAspect="1"/>
          </p:cNvGraphicFramePr>
          <p:nvPr>
            <p:extLst>
              <p:ext uri="{D42A27DB-BD31-4B8C-83A1-F6EECF244321}">
                <p14:modId xmlns:p14="http://schemas.microsoft.com/office/powerpoint/2010/main" val="1191494053"/>
              </p:ext>
            </p:extLst>
          </p:nvPr>
        </p:nvGraphicFramePr>
        <p:xfrm>
          <a:off x="6096000" y="3201487"/>
          <a:ext cx="6028702" cy="2875171"/>
        </p:xfrm>
        <a:graphic>
          <a:graphicData uri="http://schemas.openxmlformats.org/presentationml/2006/ole">
            <mc:AlternateContent xmlns:mc="http://schemas.openxmlformats.org/markup-compatibility/2006">
              <mc:Choice xmlns:v="urn:schemas-microsoft-com:vml" Requires="v">
                <p:oleObj spid="_x0000_s1053" name="Document" r:id="rId4" imgW="6391632" imgH="2722298" progId="Word.Document.12">
                  <p:embed/>
                </p:oleObj>
              </mc:Choice>
              <mc:Fallback>
                <p:oleObj name="Document" r:id="rId4" imgW="6391632" imgH="2722298" progId="Word.Document.12">
                  <p:embed/>
                  <p:pic>
                    <p:nvPicPr>
                      <p:cNvPr id="0" name=""/>
                      <p:cNvPicPr/>
                      <p:nvPr/>
                    </p:nvPicPr>
                    <p:blipFill>
                      <a:blip r:embed="rId5"/>
                      <a:stretch>
                        <a:fillRect/>
                      </a:stretch>
                    </p:blipFill>
                    <p:spPr>
                      <a:xfrm>
                        <a:off x="6096000" y="3201487"/>
                        <a:ext cx="6028702" cy="2875171"/>
                      </a:xfrm>
                      <a:prstGeom prst="rect">
                        <a:avLst/>
                      </a:prstGeom>
                      <a:solidFill>
                        <a:schemeClr val="accent1">
                          <a:lumMod val="20000"/>
                          <a:lumOff val="80000"/>
                        </a:schemeClr>
                      </a:solidFill>
                    </p:spPr>
                  </p:pic>
                </p:oleObj>
              </mc:Fallback>
            </mc:AlternateContent>
          </a:graphicData>
        </a:graphic>
      </p:graphicFrame>
    </p:spTree>
    <p:extLst>
      <p:ext uri="{BB962C8B-B14F-4D97-AF65-F5344CB8AC3E}">
        <p14:creationId xmlns:p14="http://schemas.microsoft.com/office/powerpoint/2010/main" val="30020000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4D07F310-C2B3-4B2B-933D-831181EEE241}"/>
              </a:ext>
            </a:extLst>
          </p:cNvPr>
          <p:cNvSpPr/>
          <p:nvPr/>
        </p:nvSpPr>
        <p:spPr>
          <a:xfrm>
            <a:off x="240631" y="943275"/>
            <a:ext cx="11839073" cy="5659655"/>
          </a:xfrm>
          <a:prstGeom prst="rect">
            <a:avLst/>
          </a:prstGeom>
          <a:solidFill>
            <a:srgbClr val="FFF3D9"/>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DB968F11-33D9-E144-AC5D-95059997B89D}"/>
              </a:ext>
            </a:extLst>
          </p:cNvPr>
          <p:cNvSpPr>
            <a:spLocks noGrp="1"/>
          </p:cNvSpPr>
          <p:nvPr>
            <p:ph type="title"/>
          </p:nvPr>
        </p:nvSpPr>
        <p:spPr>
          <a:xfrm>
            <a:off x="240632" y="2534892"/>
            <a:ext cx="11951368" cy="2990088"/>
          </a:xfrm>
        </p:spPr>
        <p:txBody>
          <a:bodyPr>
            <a:noAutofit/>
          </a:bodyPr>
          <a:lstStyle/>
          <a:p>
            <a:r>
              <a:rPr lang="ru-RU" sz="1500" dirty="0"/>
              <a:t>- </a:t>
            </a:r>
            <a:r>
              <a:rPr lang="ru-RU" sz="2000" b="1" i="1" dirty="0">
                <a:solidFill>
                  <a:srgbClr val="FF0000"/>
                </a:solidFill>
              </a:rPr>
              <a:t>заключается на срок не более трех лет </a:t>
            </a:r>
            <a:r>
              <a:rPr lang="ru-RU" sz="1600" dirty="0">
                <a:solidFill>
                  <a:srgbClr val="002060"/>
                </a:solidFill>
              </a:rPr>
              <a:t>и вступает в силу со дня подписания его сторонами либо со дня, установленного коллективным договором. Стороны имеют право</a:t>
            </a:r>
            <a:r>
              <a:rPr lang="ru-RU" sz="1600" dirty="0"/>
              <a:t> </a:t>
            </a:r>
            <a:r>
              <a:rPr lang="ru-RU" sz="2000" b="1" i="1" dirty="0">
                <a:solidFill>
                  <a:srgbClr val="FF0000"/>
                </a:solidFill>
              </a:rPr>
              <a:t>продлевать </a:t>
            </a:r>
            <a:r>
              <a:rPr lang="ru-RU" sz="1600" dirty="0">
                <a:solidFill>
                  <a:srgbClr val="002060"/>
                </a:solidFill>
              </a:rPr>
              <a:t>действие договора </a:t>
            </a:r>
            <a:r>
              <a:rPr lang="ru-RU" sz="2000" b="1" i="1" dirty="0">
                <a:solidFill>
                  <a:srgbClr val="FF0000"/>
                </a:solidFill>
              </a:rPr>
              <a:t>на срок не более трех лет. </a:t>
            </a:r>
            <a:r>
              <a:rPr lang="ru-RU" sz="2000" b="1" i="1" u="sng" dirty="0">
                <a:solidFill>
                  <a:srgbClr val="FF0000"/>
                </a:solidFill>
              </a:rPr>
              <a:t>Автоматическое продление законом не предусмотрено.</a:t>
            </a:r>
            <a:br>
              <a:rPr lang="ru-RU" sz="2000" b="1" i="1" u="sng" dirty="0">
                <a:solidFill>
                  <a:srgbClr val="FF0000"/>
                </a:solidFill>
              </a:rPr>
            </a:br>
            <a:br>
              <a:rPr lang="ru-RU" sz="1600" dirty="0"/>
            </a:br>
            <a:r>
              <a:rPr lang="ru-RU" sz="1600" dirty="0"/>
              <a:t>- </a:t>
            </a:r>
            <a:r>
              <a:rPr lang="ru-RU" sz="2000" b="1" i="1" dirty="0">
                <a:solidFill>
                  <a:srgbClr val="FF0000"/>
                </a:solidFill>
              </a:rPr>
              <a:t>Изменение и дополнение </a:t>
            </a:r>
            <a:r>
              <a:rPr lang="ru-RU" sz="1600" dirty="0">
                <a:solidFill>
                  <a:srgbClr val="002060"/>
                </a:solidFill>
              </a:rPr>
              <a:t>коллективного договора производятся </a:t>
            </a:r>
            <a:r>
              <a:rPr lang="ru-RU" sz="2000" b="1" i="1" dirty="0">
                <a:solidFill>
                  <a:srgbClr val="FF0000"/>
                </a:solidFill>
              </a:rPr>
              <a:t>в порядке</a:t>
            </a:r>
            <a:r>
              <a:rPr lang="ru-RU" sz="1600" dirty="0"/>
              <a:t>, установленном </a:t>
            </a:r>
            <a:r>
              <a:rPr lang="ru-RU" sz="2000" b="1" i="1" dirty="0">
                <a:solidFill>
                  <a:srgbClr val="FF0000"/>
                </a:solidFill>
              </a:rPr>
              <a:t>для его заключения</a:t>
            </a:r>
            <a:r>
              <a:rPr lang="ru-RU" sz="2000" i="1" dirty="0"/>
              <a:t>,</a:t>
            </a:r>
            <a:br>
              <a:rPr lang="ru-RU" sz="2000" i="1" dirty="0"/>
            </a:br>
            <a:r>
              <a:rPr lang="ru-RU" sz="2000" i="1" dirty="0"/>
              <a:t> </a:t>
            </a:r>
            <a:r>
              <a:rPr lang="ru-RU" sz="1600" dirty="0">
                <a:solidFill>
                  <a:srgbClr val="002060"/>
                </a:solidFill>
              </a:rPr>
              <a:t>либо в порядке</a:t>
            </a:r>
            <a:r>
              <a:rPr lang="ru-RU" sz="1600" dirty="0"/>
              <a:t>, </a:t>
            </a:r>
            <a:r>
              <a:rPr lang="ru-RU" sz="2000" b="1" i="1" dirty="0">
                <a:solidFill>
                  <a:srgbClr val="FF0000"/>
                </a:solidFill>
              </a:rPr>
              <a:t>установленном коллективным договором</a:t>
            </a:r>
            <a:r>
              <a:rPr lang="ru-RU" sz="1600" dirty="0"/>
              <a:t>.</a:t>
            </a:r>
            <a:br>
              <a:rPr lang="ru-RU" sz="1600" dirty="0"/>
            </a:br>
            <a:br>
              <a:rPr lang="ru-RU" sz="1600" dirty="0"/>
            </a:br>
            <a:r>
              <a:rPr lang="ru-RU" sz="1600" dirty="0"/>
              <a:t>- </a:t>
            </a:r>
            <a:r>
              <a:rPr lang="ru-RU" sz="1600" dirty="0">
                <a:solidFill>
                  <a:srgbClr val="002060"/>
                </a:solidFill>
              </a:rPr>
              <a:t>Действие</a:t>
            </a:r>
            <a:r>
              <a:rPr lang="ru-RU" sz="1600" dirty="0"/>
              <a:t> </a:t>
            </a:r>
            <a:r>
              <a:rPr lang="ru-RU" sz="2000" b="1" i="1" dirty="0">
                <a:solidFill>
                  <a:srgbClr val="FF0000"/>
                </a:solidFill>
              </a:rPr>
              <a:t>распространяется на всех работников организации</a:t>
            </a:r>
            <a:r>
              <a:rPr lang="ru-RU" sz="1600" dirty="0"/>
              <a:t>,</a:t>
            </a:r>
            <a:br>
              <a:rPr lang="ru-RU" sz="1600" dirty="0"/>
            </a:br>
            <a:br>
              <a:rPr lang="ru-RU" sz="1600" dirty="0"/>
            </a:br>
            <a:r>
              <a:rPr lang="ru-RU" sz="1600" dirty="0"/>
              <a:t>- </a:t>
            </a:r>
            <a:r>
              <a:rPr lang="ru-RU" sz="2000" b="1" i="1" dirty="0">
                <a:solidFill>
                  <a:srgbClr val="FF0000"/>
                </a:solidFill>
              </a:rPr>
              <a:t>сохраняет свое действие в случаях изменения наименования организации</a:t>
            </a:r>
            <a:r>
              <a:rPr lang="ru-RU" sz="1600" dirty="0"/>
              <a:t>, </a:t>
            </a:r>
            <a:r>
              <a:rPr lang="ru-RU" sz="1600" dirty="0">
                <a:solidFill>
                  <a:srgbClr val="002060"/>
                </a:solidFill>
              </a:rPr>
              <a:t>изменения типа государственного или муниципального учреждения</a:t>
            </a:r>
            <a:r>
              <a:rPr lang="ru-RU" sz="1600" dirty="0"/>
              <a:t>, </a:t>
            </a:r>
            <a:r>
              <a:rPr lang="ru-RU" sz="2000" b="1" i="1" dirty="0">
                <a:solidFill>
                  <a:srgbClr val="FF0000"/>
                </a:solidFill>
              </a:rPr>
              <a:t>реорганизации</a:t>
            </a:r>
            <a:r>
              <a:rPr lang="ru-RU" sz="2000" i="1" dirty="0"/>
              <a:t> </a:t>
            </a:r>
            <a:r>
              <a:rPr lang="ru-RU" sz="1600" dirty="0">
                <a:solidFill>
                  <a:srgbClr val="002060"/>
                </a:solidFill>
              </a:rPr>
              <a:t>организации в форме преобразования, а также </a:t>
            </a:r>
            <a:r>
              <a:rPr lang="ru-RU" sz="2000" b="1" i="1" dirty="0">
                <a:solidFill>
                  <a:srgbClr val="FF0000"/>
                </a:solidFill>
              </a:rPr>
              <a:t>расторжения трудового договора с руководителем организации.</a:t>
            </a:r>
            <a:br>
              <a:rPr lang="ru-RU" sz="2000" b="1" i="1" dirty="0">
                <a:solidFill>
                  <a:srgbClr val="FF0000"/>
                </a:solidFill>
              </a:rPr>
            </a:br>
            <a:br>
              <a:rPr lang="ru-RU" sz="1600" dirty="0"/>
            </a:br>
            <a:r>
              <a:rPr lang="ru-RU" sz="2000" b="1" i="1" dirty="0">
                <a:solidFill>
                  <a:srgbClr val="FF0000"/>
                </a:solidFill>
              </a:rPr>
              <a:t>При смене формы собственности </a:t>
            </a:r>
            <a:r>
              <a:rPr lang="ru-RU" sz="1600" dirty="0">
                <a:solidFill>
                  <a:srgbClr val="002060"/>
                </a:solidFill>
              </a:rPr>
              <a:t>организации сохраняет свое </a:t>
            </a:r>
            <a:r>
              <a:rPr lang="ru-RU" sz="2000" b="1" i="1" dirty="0">
                <a:solidFill>
                  <a:srgbClr val="FF0000"/>
                </a:solidFill>
              </a:rPr>
              <a:t>действие в течение трех месяцев </a:t>
            </a:r>
            <a:r>
              <a:rPr lang="ru-RU" sz="1600" dirty="0">
                <a:solidFill>
                  <a:srgbClr val="002060"/>
                </a:solidFill>
              </a:rPr>
              <a:t>со дня перехода прав собственности.</a:t>
            </a:r>
            <a:br>
              <a:rPr lang="ru-RU" sz="1600" dirty="0"/>
            </a:br>
            <a:br>
              <a:rPr lang="ru-RU" sz="1600" dirty="0"/>
            </a:br>
            <a:r>
              <a:rPr lang="ru-RU" sz="2000" b="1" i="1" dirty="0">
                <a:solidFill>
                  <a:srgbClr val="FF0000"/>
                </a:solidFill>
              </a:rPr>
              <a:t>При реорганизации</a:t>
            </a:r>
            <a:r>
              <a:rPr lang="ru-RU" sz="1600" dirty="0"/>
              <a:t> </a:t>
            </a:r>
            <a:r>
              <a:rPr lang="ru-RU" sz="1600" dirty="0">
                <a:solidFill>
                  <a:srgbClr val="002060"/>
                </a:solidFill>
              </a:rPr>
              <a:t>организации в форме слияния, присоединения, разделения, выделения, </a:t>
            </a:r>
            <a:r>
              <a:rPr lang="ru-RU" sz="2000" b="1" i="1" dirty="0">
                <a:solidFill>
                  <a:srgbClr val="FF0000"/>
                </a:solidFill>
              </a:rPr>
              <a:t>ликвидации </a:t>
            </a:r>
            <a:r>
              <a:rPr lang="ru-RU" sz="1600" dirty="0">
                <a:solidFill>
                  <a:srgbClr val="002060"/>
                </a:solidFill>
              </a:rPr>
              <a:t>- сохраняет свое действие </a:t>
            </a:r>
            <a:r>
              <a:rPr lang="ru-RU" sz="2000" b="1" i="1" dirty="0">
                <a:solidFill>
                  <a:srgbClr val="FF0000"/>
                </a:solidFill>
              </a:rPr>
              <a:t>в течение всего срока реорганизации, ликвидации</a:t>
            </a:r>
            <a:br>
              <a:rPr lang="ru-RU" sz="1600" dirty="0"/>
            </a:br>
            <a:br>
              <a:rPr lang="ru-RU" sz="1600" dirty="0"/>
            </a:br>
            <a:r>
              <a:rPr lang="ru-RU" sz="1600" dirty="0">
                <a:solidFill>
                  <a:srgbClr val="002060"/>
                </a:solidFill>
              </a:rPr>
              <a:t>При реорганизации или смене формы собственности организации </a:t>
            </a:r>
            <a:r>
              <a:rPr lang="ru-RU" sz="2000" b="1" i="1" dirty="0">
                <a:solidFill>
                  <a:srgbClr val="FF0000"/>
                </a:solidFill>
              </a:rPr>
              <a:t>любая из сторон имеет право направить другой стороне предложения о заключении нового</a:t>
            </a:r>
            <a:r>
              <a:rPr lang="ru-RU" sz="2000" b="1" i="1" dirty="0"/>
              <a:t> </a:t>
            </a:r>
            <a:r>
              <a:rPr lang="ru-RU" sz="1600" dirty="0">
                <a:solidFill>
                  <a:srgbClr val="002060"/>
                </a:solidFill>
              </a:rPr>
              <a:t>договора или продлении действия прежнего на срок до трех лет.</a:t>
            </a:r>
            <a:br>
              <a:rPr lang="ru-RU" sz="1600" dirty="0">
                <a:solidFill>
                  <a:srgbClr val="002060"/>
                </a:solidFill>
              </a:rPr>
            </a:br>
            <a:br>
              <a:rPr lang="ru-RU" sz="1600" dirty="0">
                <a:solidFill>
                  <a:srgbClr val="002060"/>
                </a:solidFill>
              </a:rPr>
            </a:br>
            <a:br>
              <a:rPr lang="ru-RU" sz="2000" b="1" i="1" dirty="0">
                <a:solidFill>
                  <a:srgbClr val="FF0000"/>
                </a:solidFill>
              </a:rPr>
            </a:br>
            <a:endParaRPr lang="ru-RU" sz="1600" dirty="0"/>
          </a:p>
        </p:txBody>
      </p:sp>
      <p:sp>
        <p:nvSpPr>
          <p:cNvPr id="3" name="Текст 2">
            <a:extLst>
              <a:ext uri="{FF2B5EF4-FFF2-40B4-BE49-F238E27FC236}">
                <a16:creationId xmlns:a16="http://schemas.microsoft.com/office/drawing/2014/main" id="{3CBF2728-A75A-6C2D-DF85-4BC3BD74D3A8}"/>
              </a:ext>
            </a:extLst>
          </p:cNvPr>
          <p:cNvSpPr>
            <a:spLocks noGrp="1"/>
          </p:cNvSpPr>
          <p:nvPr>
            <p:ph type="body" idx="1"/>
          </p:nvPr>
        </p:nvSpPr>
        <p:spPr>
          <a:xfrm>
            <a:off x="104737" y="124033"/>
            <a:ext cx="7460720" cy="665239"/>
          </a:xfrm>
        </p:spPr>
        <p:txBody>
          <a:bodyPr>
            <a:noAutofit/>
          </a:bodyPr>
          <a:lstStyle/>
          <a:p>
            <a:r>
              <a:rPr lang="ru-RU" sz="2400" dirty="0"/>
              <a:t>Действие </a:t>
            </a:r>
            <a:r>
              <a:rPr lang="ru-RU" sz="2400" b="1" dirty="0">
                <a:solidFill>
                  <a:srgbClr val="FF0000"/>
                </a:solidFill>
              </a:rPr>
              <a:t>коллективного </a:t>
            </a:r>
            <a:r>
              <a:rPr lang="ru-RU" sz="2400" b="1" dirty="0">
                <a:solidFill>
                  <a:srgbClr val="002060"/>
                </a:solidFill>
              </a:rPr>
              <a:t>договора</a:t>
            </a:r>
            <a:r>
              <a:rPr lang="ru-RU" sz="2400" dirty="0"/>
              <a:t> (ст.43, ст. 44 ТК РФ)</a:t>
            </a:r>
          </a:p>
        </p:txBody>
      </p:sp>
    </p:spTree>
    <p:extLst>
      <p:ext uri="{BB962C8B-B14F-4D97-AF65-F5344CB8AC3E}">
        <p14:creationId xmlns:p14="http://schemas.microsoft.com/office/powerpoint/2010/main" val="2176596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EB4E99-7A7E-AA85-8D6C-DA31197CDDE2}"/>
              </a:ext>
            </a:extLst>
          </p:cNvPr>
          <p:cNvSpPr>
            <a:spLocks noGrp="1"/>
          </p:cNvSpPr>
          <p:nvPr>
            <p:ph type="title"/>
          </p:nvPr>
        </p:nvSpPr>
        <p:spPr>
          <a:xfrm>
            <a:off x="870503" y="1745087"/>
            <a:ext cx="10997446" cy="4416888"/>
          </a:xfrm>
          <a:solidFill>
            <a:srgbClr val="FFF3D9"/>
          </a:solidFill>
          <a:effectLst>
            <a:softEdge rad="127000"/>
          </a:effectLst>
        </p:spPr>
        <p:txBody>
          <a:bodyPr>
            <a:noAutofit/>
          </a:bodyPr>
          <a:lstStyle/>
          <a:p>
            <a:br>
              <a:rPr lang="ru-RU" sz="1600" dirty="0"/>
            </a:br>
            <a:br>
              <a:rPr lang="ru-RU" sz="1600" dirty="0"/>
            </a:br>
            <a:r>
              <a:rPr lang="ru-RU" sz="2000" b="1" i="1" dirty="0">
                <a:solidFill>
                  <a:srgbClr val="FF0000"/>
                </a:solidFill>
              </a:rPr>
              <a:t>Обязанность</a:t>
            </a:r>
            <a:r>
              <a:rPr lang="ru-RU" sz="1800" dirty="0">
                <a:solidFill>
                  <a:srgbClr val="002060"/>
                </a:solidFill>
              </a:rPr>
              <a:t> по уведомительной </a:t>
            </a:r>
            <a:r>
              <a:rPr lang="ru-RU" sz="2000" b="1" i="1" dirty="0">
                <a:solidFill>
                  <a:srgbClr val="FF0000"/>
                </a:solidFill>
              </a:rPr>
              <a:t>регистрации</a:t>
            </a:r>
            <a:r>
              <a:rPr lang="ru-RU" sz="1800" dirty="0">
                <a:solidFill>
                  <a:srgbClr val="002060"/>
                </a:solidFill>
              </a:rPr>
              <a:t> коллективного договора </a:t>
            </a:r>
            <a:r>
              <a:rPr lang="ru-RU" sz="2000" b="1" i="1" dirty="0">
                <a:solidFill>
                  <a:srgbClr val="FF0000"/>
                </a:solidFill>
              </a:rPr>
              <a:t>возложена на работодателя </a:t>
            </a:r>
            <a:r>
              <a:rPr lang="ru-RU" sz="1800" dirty="0">
                <a:solidFill>
                  <a:srgbClr val="002060"/>
                </a:solidFill>
              </a:rPr>
              <a:t>(представителя работодателя), который </a:t>
            </a:r>
            <a:r>
              <a:rPr lang="ru-RU" sz="2000" b="1" i="1" dirty="0">
                <a:solidFill>
                  <a:srgbClr val="FF0000"/>
                </a:solidFill>
              </a:rPr>
              <a:t>в течение семи дней </a:t>
            </a:r>
            <a:r>
              <a:rPr lang="ru-RU" sz="1800" dirty="0">
                <a:solidFill>
                  <a:srgbClr val="002060"/>
                </a:solidFill>
              </a:rPr>
              <a:t>со дня подписания коллективного договора должен его направить на уведомительную регистрацию в соответствующий орган по труду.</a:t>
            </a:r>
            <a:br>
              <a:rPr lang="ru-RU" sz="1800" dirty="0">
                <a:solidFill>
                  <a:srgbClr val="002060"/>
                </a:solidFill>
              </a:rPr>
            </a:br>
            <a:br>
              <a:rPr lang="ru-RU" sz="1800" dirty="0">
                <a:solidFill>
                  <a:srgbClr val="002060"/>
                </a:solidFill>
              </a:rPr>
            </a:br>
            <a:r>
              <a:rPr lang="ru-RU" sz="2000" b="1" i="1" dirty="0">
                <a:solidFill>
                  <a:srgbClr val="FF0000"/>
                </a:solidFill>
              </a:rPr>
              <a:t>Вступление</a:t>
            </a:r>
            <a:r>
              <a:rPr lang="ru-RU" sz="1800" dirty="0">
                <a:solidFill>
                  <a:srgbClr val="002060"/>
                </a:solidFill>
              </a:rPr>
              <a:t> коллективного договора, соглашения </a:t>
            </a:r>
            <a:r>
              <a:rPr lang="ru-RU" sz="2000" b="1" i="1" dirty="0">
                <a:solidFill>
                  <a:srgbClr val="FF0000"/>
                </a:solidFill>
              </a:rPr>
              <a:t>в силу не зависит от факта </a:t>
            </a:r>
            <a:r>
              <a:rPr lang="ru-RU" sz="1800" dirty="0">
                <a:solidFill>
                  <a:srgbClr val="002060"/>
                </a:solidFill>
              </a:rPr>
              <a:t>их уведомительной </a:t>
            </a:r>
            <a:r>
              <a:rPr lang="ru-RU" sz="2000" b="1" i="1" dirty="0">
                <a:solidFill>
                  <a:srgbClr val="FF0000"/>
                </a:solidFill>
              </a:rPr>
              <a:t>регистрации.</a:t>
            </a:r>
            <a:br>
              <a:rPr lang="ru-RU" sz="1800" dirty="0">
                <a:solidFill>
                  <a:srgbClr val="002060"/>
                </a:solidFill>
              </a:rPr>
            </a:br>
            <a:br>
              <a:rPr lang="ru-RU" sz="1800" dirty="0">
                <a:solidFill>
                  <a:srgbClr val="002060"/>
                </a:solidFill>
              </a:rPr>
            </a:br>
            <a:r>
              <a:rPr lang="ru-RU" sz="1800" dirty="0">
                <a:solidFill>
                  <a:srgbClr val="002060"/>
                </a:solidFill>
              </a:rPr>
              <a:t>При осуществлении регистрации коллективного договора, соответствующий орган по труду выявляет условия, ухудшающие положение работников по сравнению с трудовым законодательством и иными нормативными правовыми актами, содержащими нормы трудового права, и сообщает об этом представителям сторон, подписавшим коллективный договор, соглашение, а также в соответствующую государственную инспекцию труда. </a:t>
            </a:r>
            <a:br>
              <a:rPr lang="ru-RU" sz="1800" dirty="0">
                <a:solidFill>
                  <a:srgbClr val="002060"/>
                </a:solidFill>
              </a:rPr>
            </a:br>
            <a:br>
              <a:rPr lang="ru-RU" sz="1800" dirty="0">
                <a:solidFill>
                  <a:srgbClr val="002060"/>
                </a:solidFill>
              </a:rPr>
            </a:br>
            <a:r>
              <a:rPr lang="ru-RU" sz="2000" b="1" i="1" dirty="0">
                <a:solidFill>
                  <a:srgbClr val="FF0000"/>
                </a:solidFill>
              </a:rPr>
              <a:t>Условия</a:t>
            </a:r>
            <a:r>
              <a:rPr lang="ru-RU" sz="1800" dirty="0">
                <a:solidFill>
                  <a:srgbClr val="002060"/>
                </a:solidFill>
              </a:rPr>
              <a:t> коллективного договора, соглашения, </a:t>
            </a:r>
            <a:r>
              <a:rPr lang="ru-RU" sz="2000" b="1" i="1" dirty="0">
                <a:solidFill>
                  <a:srgbClr val="FF0000"/>
                </a:solidFill>
              </a:rPr>
              <a:t>ухудшающие</a:t>
            </a:r>
            <a:r>
              <a:rPr lang="ru-RU" sz="1800" dirty="0">
                <a:solidFill>
                  <a:srgbClr val="002060"/>
                </a:solidFill>
              </a:rPr>
              <a:t> положение работников, </a:t>
            </a:r>
            <a:r>
              <a:rPr lang="ru-RU" sz="2000" b="1" i="1" dirty="0">
                <a:solidFill>
                  <a:srgbClr val="FF0000"/>
                </a:solidFill>
              </a:rPr>
              <a:t>недействительны </a:t>
            </a:r>
            <a:r>
              <a:rPr lang="ru-RU" sz="1800" dirty="0">
                <a:solidFill>
                  <a:srgbClr val="002060"/>
                </a:solidFill>
              </a:rPr>
              <a:t>и не подлежат применению.</a:t>
            </a:r>
            <a:br>
              <a:rPr lang="ru-RU" sz="1800" dirty="0">
                <a:solidFill>
                  <a:srgbClr val="002060"/>
                </a:solidFill>
              </a:rPr>
            </a:br>
            <a:endParaRPr lang="ru-RU" sz="1800" dirty="0">
              <a:solidFill>
                <a:srgbClr val="002060"/>
              </a:solidFill>
            </a:endParaRPr>
          </a:p>
        </p:txBody>
      </p:sp>
      <p:sp>
        <p:nvSpPr>
          <p:cNvPr id="3" name="Текст 2">
            <a:extLst>
              <a:ext uri="{FF2B5EF4-FFF2-40B4-BE49-F238E27FC236}">
                <a16:creationId xmlns:a16="http://schemas.microsoft.com/office/drawing/2014/main" id="{2C55A61D-C8B8-1F3E-634C-4DBB50BCAD74}"/>
              </a:ext>
            </a:extLst>
          </p:cNvPr>
          <p:cNvSpPr>
            <a:spLocks noGrp="1"/>
          </p:cNvSpPr>
          <p:nvPr>
            <p:ph type="body" idx="1"/>
          </p:nvPr>
        </p:nvSpPr>
        <p:spPr>
          <a:xfrm>
            <a:off x="328101" y="369787"/>
            <a:ext cx="4137618" cy="1207344"/>
          </a:xfrm>
        </p:spPr>
        <p:txBody>
          <a:bodyPr/>
          <a:lstStyle/>
          <a:p>
            <a:r>
              <a:rPr lang="ru-RU" dirty="0"/>
              <a:t>Регистрация </a:t>
            </a:r>
            <a:r>
              <a:rPr lang="ru-RU" b="1" dirty="0">
                <a:solidFill>
                  <a:srgbClr val="FF0000"/>
                </a:solidFill>
              </a:rPr>
              <a:t>коллективного</a:t>
            </a:r>
            <a:r>
              <a:rPr lang="ru-RU" dirty="0"/>
              <a:t> </a:t>
            </a:r>
            <a:r>
              <a:rPr lang="ru-RU" b="1" dirty="0">
                <a:solidFill>
                  <a:srgbClr val="002060"/>
                </a:solidFill>
              </a:rPr>
              <a:t>договора</a:t>
            </a:r>
          </a:p>
        </p:txBody>
      </p:sp>
    </p:spTree>
    <p:extLst>
      <p:ext uri="{BB962C8B-B14F-4D97-AF65-F5344CB8AC3E}">
        <p14:creationId xmlns:p14="http://schemas.microsoft.com/office/powerpoint/2010/main" val="1249567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B47D78-2B54-CE4B-3A7C-141B8FD903AC}"/>
              </a:ext>
            </a:extLst>
          </p:cNvPr>
          <p:cNvSpPr>
            <a:spLocks noGrp="1"/>
          </p:cNvSpPr>
          <p:nvPr>
            <p:ph type="title"/>
          </p:nvPr>
        </p:nvSpPr>
        <p:spPr/>
        <p:txBody>
          <a:bodyPr>
            <a:normAutofit/>
          </a:bodyPr>
          <a:lstStyle/>
          <a:p>
            <a:endParaRPr lang="ru-RU" sz="1600" dirty="0"/>
          </a:p>
        </p:txBody>
      </p:sp>
      <p:sp>
        <p:nvSpPr>
          <p:cNvPr id="7" name="Текст 6">
            <a:extLst>
              <a:ext uri="{FF2B5EF4-FFF2-40B4-BE49-F238E27FC236}">
                <a16:creationId xmlns:a16="http://schemas.microsoft.com/office/drawing/2014/main" id="{FAB07F09-CC43-E82D-B724-DB24EBD23C11}"/>
              </a:ext>
            </a:extLst>
          </p:cNvPr>
          <p:cNvSpPr>
            <a:spLocks noGrp="1"/>
          </p:cNvSpPr>
          <p:nvPr>
            <p:ph type="body" idx="1"/>
          </p:nvPr>
        </p:nvSpPr>
        <p:spPr>
          <a:xfrm>
            <a:off x="6247054" y="2138143"/>
            <a:ext cx="5824705" cy="3272762"/>
          </a:xfrm>
        </p:spPr>
        <p:txBody>
          <a:bodyPr>
            <a:normAutofit fontScale="92500" lnSpcReduction="20000"/>
          </a:bodyPr>
          <a:lstStyle/>
          <a:p>
            <a:r>
              <a:rPr lang="ru-RU" sz="1800" b="1" dirty="0">
                <a:solidFill>
                  <a:srgbClr val="FF0000"/>
                </a:solidFill>
              </a:rPr>
              <a:t>11 и более – отлично, вы настоящий</a:t>
            </a:r>
          </a:p>
          <a:p>
            <a:r>
              <a:rPr lang="ru-RU" sz="1800" b="1" dirty="0">
                <a:solidFill>
                  <a:srgbClr val="FF0000"/>
                </a:solidFill>
              </a:rPr>
              <a:t>профессионал</a:t>
            </a:r>
          </a:p>
          <a:p>
            <a:endParaRPr lang="ru-RU" sz="1800" b="1" dirty="0">
              <a:solidFill>
                <a:srgbClr val="FF0000"/>
              </a:solidFill>
            </a:endParaRPr>
          </a:p>
          <a:p>
            <a:r>
              <a:rPr lang="ru-RU" sz="1800" b="1" dirty="0">
                <a:solidFill>
                  <a:schemeClr val="accent3"/>
                </a:solidFill>
              </a:rPr>
              <a:t>от 7 до 11 –  твердые и уверенные знания</a:t>
            </a:r>
          </a:p>
          <a:p>
            <a:endParaRPr lang="ru-RU" sz="1800" b="1" dirty="0">
              <a:solidFill>
                <a:schemeClr val="accent3"/>
              </a:solidFill>
            </a:endParaRPr>
          </a:p>
          <a:p>
            <a:endParaRPr lang="ru-RU" sz="1800" b="1" dirty="0">
              <a:solidFill>
                <a:schemeClr val="accent3"/>
              </a:solidFill>
            </a:endParaRPr>
          </a:p>
          <a:p>
            <a:r>
              <a:rPr lang="ru-RU" sz="1800" b="1" dirty="0">
                <a:solidFill>
                  <a:srgbClr val="0070C0"/>
                </a:solidFill>
              </a:rPr>
              <a:t>от 5 до 7 – вы можете лучше </a:t>
            </a:r>
          </a:p>
          <a:p>
            <a:endParaRPr lang="ru-RU" sz="1800" b="1" dirty="0">
              <a:solidFill>
                <a:srgbClr val="0070C0"/>
              </a:solidFill>
            </a:endParaRPr>
          </a:p>
          <a:p>
            <a:r>
              <a:rPr lang="ru-RU" sz="1800" b="1" dirty="0">
                <a:solidFill>
                  <a:schemeClr val="tx1"/>
                </a:solidFill>
              </a:rPr>
              <a:t>до 5 – вам нужно освежить свои знания</a:t>
            </a:r>
          </a:p>
        </p:txBody>
      </p:sp>
      <p:graphicFrame>
        <p:nvGraphicFramePr>
          <p:cNvPr id="8" name="Таблица 8">
            <a:extLst>
              <a:ext uri="{FF2B5EF4-FFF2-40B4-BE49-F238E27FC236}">
                <a16:creationId xmlns:a16="http://schemas.microsoft.com/office/drawing/2014/main" id="{A1150C2B-CB30-D314-6605-0D278F061A53}"/>
              </a:ext>
            </a:extLst>
          </p:cNvPr>
          <p:cNvGraphicFramePr>
            <a:graphicFrameLocks noGrp="1"/>
          </p:cNvGraphicFramePr>
          <p:nvPr>
            <p:extLst>
              <p:ext uri="{D42A27DB-BD31-4B8C-83A1-F6EECF244321}">
                <p14:modId xmlns:p14="http://schemas.microsoft.com/office/powerpoint/2010/main" val="1149426628"/>
              </p:ext>
            </p:extLst>
          </p:nvPr>
        </p:nvGraphicFramePr>
        <p:xfrm>
          <a:off x="563460" y="218991"/>
          <a:ext cx="5532540" cy="5191914"/>
        </p:xfrm>
        <a:graphic>
          <a:graphicData uri="http://schemas.openxmlformats.org/drawingml/2006/table">
            <a:tbl>
              <a:tblPr firstRow="1" bandRow="1">
                <a:tableStyleId>{5C22544A-7EE6-4342-B048-85BDC9FD1C3A}</a:tableStyleId>
              </a:tblPr>
              <a:tblGrid>
                <a:gridCol w="2766270">
                  <a:extLst>
                    <a:ext uri="{9D8B030D-6E8A-4147-A177-3AD203B41FA5}">
                      <a16:colId xmlns:a16="http://schemas.microsoft.com/office/drawing/2014/main" val="452633043"/>
                    </a:ext>
                  </a:extLst>
                </a:gridCol>
                <a:gridCol w="2766270">
                  <a:extLst>
                    <a:ext uri="{9D8B030D-6E8A-4147-A177-3AD203B41FA5}">
                      <a16:colId xmlns:a16="http://schemas.microsoft.com/office/drawing/2014/main" val="3857341041"/>
                    </a:ext>
                  </a:extLst>
                </a:gridCol>
              </a:tblGrid>
              <a:tr h="370851">
                <a:tc gridSpan="2">
                  <a:txBody>
                    <a:bodyPr/>
                    <a:lstStyle/>
                    <a:p>
                      <a:pPr algn="ctr"/>
                      <a:r>
                        <a:rPr lang="ru-RU" dirty="0"/>
                        <a:t>Ответы на вопросы тестирования</a:t>
                      </a:r>
                    </a:p>
                  </a:txBody>
                  <a:tcPr/>
                </a:tc>
                <a:tc hMerge="1">
                  <a:txBody>
                    <a:bodyPr/>
                    <a:lstStyle/>
                    <a:p>
                      <a:endParaRPr lang="ru-RU" dirty="0"/>
                    </a:p>
                  </a:txBody>
                  <a:tcPr/>
                </a:tc>
                <a:extLst>
                  <a:ext uri="{0D108BD9-81ED-4DB2-BD59-A6C34878D82A}">
                    <a16:rowId xmlns:a16="http://schemas.microsoft.com/office/drawing/2014/main" val="3468770790"/>
                  </a:ext>
                </a:extLst>
              </a:tr>
              <a:tr h="370851">
                <a:tc>
                  <a:txBody>
                    <a:bodyPr/>
                    <a:lstStyle/>
                    <a:p>
                      <a:pPr algn="ctr"/>
                      <a:r>
                        <a:rPr lang="ru-RU" dirty="0"/>
                        <a:t>1</a:t>
                      </a:r>
                    </a:p>
                  </a:txBody>
                  <a:tcPr/>
                </a:tc>
                <a:tc>
                  <a:txBody>
                    <a:bodyPr/>
                    <a:lstStyle/>
                    <a:p>
                      <a:pPr algn="ctr"/>
                      <a:r>
                        <a:rPr lang="ru-RU" dirty="0"/>
                        <a:t>Б </a:t>
                      </a:r>
                    </a:p>
                  </a:txBody>
                  <a:tcPr/>
                </a:tc>
                <a:extLst>
                  <a:ext uri="{0D108BD9-81ED-4DB2-BD59-A6C34878D82A}">
                    <a16:rowId xmlns:a16="http://schemas.microsoft.com/office/drawing/2014/main" val="2927034689"/>
                  </a:ext>
                </a:extLst>
              </a:tr>
              <a:tr h="370851">
                <a:tc>
                  <a:txBody>
                    <a:bodyPr/>
                    <a:lstStyle/>
                    <a:p>
                      <a:pPr algn="ctr"/>
                      <a:r>
                        <a:rPr lang="ru-RU" dirty="0"/>
                        <a:t>2</a:t>
                      </a:r>
                    </a:p>
                  </a:txBody>
                  <a:tcPr/>
                </a:tc>
                <a:tc>
                  <a:txBody>
                    <a:bodyPr/>
                    <a:lstStyle/>
                    <a:p>
                      <a:pPr algn="ctr"/>
                      <a:r>
                        <a:rPr lang="ru-RU" dirty="0"/>
                        <a:t>А </a:t>
                      </a:r>
                    </a:p>
                  </a:txBody>
                  <a:tcPr/>
                </a:tc>
                <a:extLst>
                  <a:ext uri="{0D108BD9-81ED-4DB2-BD59-A6C34878D82A}">
                    <a16:rowId xmlns:a16="http://schemas.microsoft.com/office/drawing/2014/main" val="3740173199"/>
                  </a:ext>
                </a:extLst>
              </a:tr>
              <a:tr h="370851">
                <a:tc>
                  <a:txBody>
                    <a:bodyPr/>
                    <a:lstStyle/>
                    <a:p>
                      <a:pPr algn="ctr"/>
                      <a:r>
                        <a:rPr lang="ru-RU" dirty="0"/>
                        <a:t>3</a:t>
                      </a:r>
                    </a:p>
                  </a:txBody>
                  <a:tcPr/>
                </a:tc>
                <a:tc>
                  <a:txBody>
                    <a:bodyPr/>
                    <a:lstStyle/>
                    <a:p>
                      <a:pPr algn="ctr"/>
                      <a:r>
                        <a:rPr lang="ru-RU" dirty="0"/>
                        <a:t>В </a:t>
                      </a:r>
                    </a:p>
                  </a:txBody>
                  <a:tcPr/>
                </a:tc>
                <a:extLst>
                  <a:ext uri="{0D108BD9-81ED-4DB2-BD59-A6C34878D82A}">
                    <a16:rowId xmlns:a16="http://schemas.microsoft.com/office/drawing/2014/main" val="824387577"/>
                  </a:ext>
                </a:extLst>
              </a:tr>
              <a:tr h="370851">
                <a:tc>
                  <a:txBody>
                    <a:bodyPr/>
                    <a:lstStyle/>
                    <a:p>
                      <a:pPr algn="ctr"/>
                      <a:r>
                        <a:rPr lang="ru-RU" dirty="0"/>
                        <a:t>4</a:t>
                      </a:r>
                    </a:p>
                  </a:txBody>
                  <a:tcPr/>
                </a:tc>
                <a:tc>
                  <a:txBody>
                    <a:bodyPr/>
                    <a:lstStyle/>
                    <a:p>
                      <a:pPr algn="ctr"/>
                      <a:r>
                        <a:rPr lang="ru-RU" dirty="0"/>
                        <a:t>Б </a:t>
                      </a:r>
                    </a:p>
                  </a:txBody>
                  <a:tcPr/>
                </a:tc>
                <a:extLst>
                  <a:ext uri="{0D108BD9-81ED-4DB2-BD59-A6C34878D82A}">
                    <a16:rowId xmlns:a16="http://schemas.microsoft.com/office/drawing/2014/main" val="1180926095"/>
                  </a:ext>
                </a:extLst>
              </a:tr>
              <a:tr h="370851">
                <a:tc>
                  <a:txBody>
                    <a:bodyPr/>
                    <a:lstStyle/>
                    <a:p>
                      <a:pPr algn="ctr"/>
                      <a:r>
                        <a:rPr lang="ru-RU" dirty="0"/>
                        <a:t>5</a:t>
                      </a:r>
                    </a:p>
                  </a:txBody>
                  <a:tcPr/>
                </a:tc>
                <a:tc>
                  <a:txBody>
                    <a:bodyPr/>
                    <a:lstStyle/>
                    <a:p>
                      <a:pPr algn="ctr"/>
                      <a:r>
                        <a:rPr lang="ru-RU" dirty="0"/>
                        <a:t>В </a:t>
                      </a:r>
                    </a:p>
                  </a:txBody>
                  <a:tcPr/>
                </a:tc>
                <a:extLst>
                  <a:ext uri="{0D108BD9-81ED-4DB2-BD59-A6C34878D82A}">
                    <a16:rowId xmlns:a16="http://schemas.microsoft.com/office/drawing/2014/main" val="2191237006"/>
                  </a:ext>
                </a:extLst>
              </a:tr>
              <a:tr h="370851">
                <a:tc>
                  <a:txBody>
                    <a:bodyPr/>
                    <a:lstStyle/>
                    <a:p>
                      <a:pPr algn="ctr"/>
                      <a:r>
                        <a:rPr lang="ru-RU" dirty="0"/>
                        <a:t>6</a:t>
                      </a:r>
                    </a:p>
                  </a:txBody>
                  <a:tcPr/>
                </a:tc>
                <a:tc>
                  <a:txBody>
                    <a:bodyPr/>
                    <a:lstStyle/>
                    <a:p>
                      <a:pPr algn="ctr"/>
                      <a:r>
                        <a:rPr lang="ru-RU" dirty="0"/>
                        <a:t>Б </a:t>
                      </a:r>
                    </a:p>
                  </a:txBody>
                  <a:tcPr/>
                </a:tc>
                <a:extLst>
                  <a:ext uri="{0D108BD9-81ED-4DB2-BD59-A6C34878D82A}">
                    <a16:rowId xmlns:a16="http://schemas.microsoft.com/office/drawing/2014/main" val="3514183836"/>
                  </a:ext>
                </a:extLst>
              </a:tr>
              <a:tr h="370851">
                <a:tc>
                  <a:txBody>
                    <a:bodyPr/>
                    <a:lstStyle/>
                    <a:p>
                      <a:pPr algn="ctr"/>
                      <a:r>
                        <a:rPr lang="ru-RU" dirty="0"/>
                        <a:t>7</a:t>
                      </a:r>
                    </a:p>
                  </a:txBody>
                  <a:tcPr/>
                </a:tc>
                <a:tc>
                  <a:txBody>
                    <a:bodyPr/>
                    <a:lstStyle/>
                    <a:p>
                      <a:pPr algn="ctr"/>
                      <a:r>
                        <a:rPr lang="ru-RU" dirty="0"/>
                        <a:t>А </a:t>
                      </a:r>
                    </a:p>
                  </a:txBody>
                  <a:tcPr/>
                </a:tc>
                <a:extLst>
                  <a:ext uri="{0D108BD9-81ED-4DB2-BD59-A6C34878D82A}">
                    <a16:rowId xmlns:a16="http://schemas.microsoft.com/office/drawing/2014/main" val="2595247390"/>
                  </a:ext>
                </a:extLst>
              </a:tr>
              <a:tr h="370851">
                <a:tc>
                  <a:txBody>
                    <a:bodyPr/>
                    <a:lstStyle/>
                    <a:p>
                      <a:pPr algn="ctr"/>
                      <a:r>
                        <a:rPr lang="ru-RU" dirty="0"/>
                        <a:t>8</a:t>
                      </a:r>
                    </a:p>
                  </a:txBody>
                  <a:tcPr/>
                </a:tc>
                <a:tc>
                  <a:txBody>
                    <a:bodyPr/>
                    <a:lstStyle/>
                    <a:p>
                      <a:pPr algn="ctr"/>
                      <a:r>
                        <a:rPr lang="ru-RU" dirty="0"/>
                        <a:t>Б </a:t>
                      </a:r>
                    </a:p>
                  </a:txBody>
                  <a:tcPr/>
                </a:tc>
                <a:extLst>
                  <a:ext uri="{0D108BD9-81ED-4DB2-BD59-A6C34878D82A}">
                    <a16:rowId xmlns:a16="http://schemas.microsoft.com/office/drawing/2014/main" val="205032063"/>
                  </a:ext>
                </a:extLst>
              </a:tr>
              <a:tr h="370851">
                <a:tc>
                  <a:txBody>
                    <a:bodyPr/>
                    <a:lstStyle/>
                    <a:p>
                      <a:pPr algn="ctr"/>
                      <a:r>
                        <a:rPr lang="ru-RU" dirty="0"/>
                        <a:t>9</a:t>
                      </a:r>
                    </a:p>
                  </a:txBody>
                  <a:tcPr/>
                </a:tc>
                <a:tc>
                  <a:txBody>
                    <a:bodyPr/>
                    <a:lstStyle/>
                    <a:p>
                      <a:pPr algn="ctr"/>
                      <a:r>
                        <a:rPr lang="ru-RU" dirty="0"/>
                        <a:t>А </a:t>
                      </a:r>
                    </a:p>
                  </a:txBody>
                  <a:tcPr/>
                </a:tc>
                <a:extLst>
                  <a:ext uri="{0D108BD9-81ED-4DB2-BD59-A6C34878D82A}">
                    <a16:rowId xmlns:a16="http://schemas.microsoft.com/office/drawing/2014/main" val="859779589"/>
                  </a:ext>
                </a:extLst>
              </a:tr>
              <a:tr h="370851">
                <a:tc>
                  <a:txBody>
                    <a:bodyPr/>
                    <a:lstStyle/>
                    <a:p>
                      <a:pPr algn="ctr"/>
                      <a:r>
                        <a:rPr lang="ru-RU" dirty="0"/>
                        <a:t>10</a:t>
                      </a:r>
                    </a:p>
                  </a:txBody>
                  <a:tcPr/>
                </a:tc>
                <a:tc>
                  <a:txBody>
                    <a:bodyPr/>
                    <a:lstStyle/>
                    <a:p>
                      <a:pPr algn="ctr"/>
                      <a:r>
                        <a:rPr lang="ru-RU" dirty="0"/>
                        <a:t>Б </a:t>
                      </a:r>
                    </a:p>
                  </a:txBody>
                  <a:tcPr/>
                </a:tc>
                <a:extLst>
                  <a:ext uri="{0D108BD9-81ED-4DB2-BD59-A6C34878D82A}">
                    <a16:rowId xmlns:a16="http://schemas.microsoft.com/office/drawing/2014/main" val="2076377952"/>
                  </a:ext>
                </a:extLst>
              </a:tr>
              <a:tr h="370851">
                <a:tc>
                  <a:txBody>
                    <a:bodyPr/>
                    <a:lstStyle/>
                    <a:p>
                      <a:pPr algn="ctr"/>
                      <a:r>
                        <a:rPr lang="ru-RU" dirty="0"/>
                        <a:t>11</a:t>
                      </a:r>
                    </a:p>
                  </a:txBody>
                  <a:tcPr/>
                </a:tc>
                <a:tc>
                  <a:txBody>
                    <a:bodyPr/>
                    <a:lstStyle/>
                    <a:p>
                      <a:pPr algn="ctr"/>
                      <a:r>
                        <a:rPr lang="ru-RU" dirty="0"/>
                        <a:t>Б </a:t>
                      </a:r>
                    </a:p>
                  </a:txBody>
                  <a:tcPr/>
                </a:tc>
                <a:extLst>
                  <a:ext uri="{0D108BD9-81ED-4DB2-BD59-A6C34878D82A}">
                    <a16:rowId xmlns:a16="http://schemas.microsoft.com/office/drawing/2014/main" val="28573560"/>
                  </a:ext>
                </a:extLst>
              </a:tr>
              <a:tr h="370851">
                <a:tc>
                  <a:txBody>
                    <a:bodyPr/>
                    <a:lstStyle/>
                    <a:p>
                      <a:pPr algn="ctr"/>
                      <a:r>
                        <a:rPr lang="ru-RU" dirty="0"/>
                        <a:t>12</a:t>
                      </a:r>
                    </a:p>
                  </a:txBody>
                  <a:tcPr/>
                </a:tc>
                <a:tc>
                  <a:txBody>
                    <a:bodyPr/>
                    <a:lstStyle/>
                    <a:p>
                      <a:pPr algn="ctr"/>
                      <a:r>
                        <a:rPr lang="ru-RU" dirty="0"/>
                        <a:t>В </a:t>
                      </a:r>
                    </a:p>
                  </a:txBody>
                  <a:tcPr/>
                </a:tc>
                <a:extLst>
                  <a:ext uri="{0D108BD9-81ED-4DB2-BD59-A6C34878D82A}">
                    <a16:rowId xmlns:a16="http://schemas.microsoft.com/office/drawing/2014/main" val="1654500922"/>
                  </a:ext>
                </a:extLst>
              </a:tr>
              <a:tr h="370851">
                <a:tc>
                  <a:txBody>
                    <a:bodyPr/>
                    <a:lstStyle/>
                    <a:p>
                      <a:pPr algn="ctr"/>
                      <a:r>
                        <a:rPr lang="ru-RU" dirty="0"/>
                        <a:t>13</a:t>
                      </a:r>
                    </a:p>
                  </a:txBody>
                  <a:tcPr/>
                </a:tc>
                <a:tc>
                  <a:txBody>
                    <a:bodyPr/>
                    <a:lstStyle/>
                    <a:p>
                      <a:pPr algn="ctr"/>
                      <a:r>
                        <a:rPr lang="ru-RU" dirty="0"/>
                        <a:t>Б </a:t>
                      </a:r>
                    </a:p>
                  </a:txBody>
                  <a:tcPr/>
                </a:tc>
                <a:extLst>
                  <a:ext uri="{0D108BD9-81ED-4DB2-BD59-A6C34878D82A}">
                    <a16:rowId xmlns:a16="http://schemas.microsoft.com/office/drawing/2014/main" val="1073610028"/>
                  </a:ext>
                </a:extLst>
              </a:tr>
            </a:tbl>
          </a:graphicData>
        </a:graphic>
      </p:graphicFrame>
      <p:pic>
        <p:nvPicPr>
          <p:cNvPr id="13" name="Рисунок 12">
            <a:extLst>
              <a:ext uri="{FF2B5EF4-FFF2-40B4-BE49-F238E27FC236}">
                <a16:creationId xmlns:a16="http://schemas.microsoft.com/office/drawing/2014/main" id="{6B27978E-1F36-27C1-0E97-2092FB4E8365}"/>
              </a:ext>
            </a:extLst>
          </p:cNvPr>
          <p:cNvPicPr>
            <a:picLocks noChangeAspect="1"/>
          </p:cNvPicPr>
          <p:nvPr/>
        </p:nvPicPr>
        <p:blipFill>
          <a:blip r:embed="rId2"/>
          <a:stretch>
            <a:fillRect/>
          </a:stretch>
        </p:blipFill>
        <p:spPr>
          <a:xfrm>
            <a:off x="9951811" y="1627378"/>
            <a:ext cx="1088101" cy="1088101"/>
          </a:xfrm>
          <a:prstGeom prst="rect">
            <a:avLst/>
          </a:prstGeom>
        </p:spPr>
      </p:pic>
      <p:pic>
        <p:nvPicPr>
          <p:cNvPr id="14" name="Рисунок 13">
            <a:extLst>
              <a:ext uri="{FF2B5EF4-FFF2-40B4-BE49-F238E27FC236}">
                <a16:creationId xmlns:a16="http://schemas.microsoft.com/office/drawing/2014/main" id="{CC9045AC-516D-5DA6-49C5-EE23749CF2FB}"/>
              </a:ext>
            </a:extLst>
          </p:cNvPr>
          <p:cNvPicPr>
            <a:picLocks noChangeAspect="1"/>
          </p:cNvPicPr>
          <p:nvPr/>
        </p:nvPicPr>
        <p:blipFill>
          <a:blip r:embed="rId3"/>
          <a:stretch>
            <a:fillRect/>
          </a:stretch>
        </p:blipFill>
        <p:spPr>
          <a:xfrm>
            <a:off x="9127407" y="3913643"/>
            <a:ext cx="1173681" cy="1153143"/>
          </a:xfrm>
          <a:prstGeom prst="rect">
            <a:avLst/>
          </a:prstGeom>
        </p:spPr>
      </p:pic>
      <p:pic>
        <p:nvPicPr>
          <p:cNvPr id="17" name="Рисунок 16">
            <a:extLst>
              <a:ext uri="{FF2B5EF4-FFF2-40B4-BE49-F238E27FC236}">
                <a16:creationId xmlns:a16="http://schemas.microsoft.com/office/drawing/2014/main" id="{DE1F5919-EC95-C4F3-402D-E19B059695B1}"/>
              </a:ext>
            </a:extLst>
          </p:cNvPr>
          <p:cNvPicPr>
            <a:picLocks noChangeAspect="1"/>
          </p:cNvPicPr>
          <p:nvPr/>
        </p:nvPicPr>
        <p:blipFill>
          <a:blip r:embed="rId4"/>
          <a:stretch>
            <a:fillRect/>
          </a:stretch>
        </p:blipFill>
        <p:spPr>
          <a:xfrm>
            <a:off x="10380844" y="4868709"/>
            <a:ext cx="1034468" cy="1034468"/>
          </a:xfrm>
          <a:prstGeom prst="rect">
            <a:avLst/>
          </a:prstGeom>
        </p:spPr>
      </p:pic>
      <p:pic>
        <p:nvPicPr>
          <p:cNvPr id="20" name="Рисунок 19">
            <a:extLst>
              <a:ext uri="{FF2B5EF4-FFF2-40B4-BE49-F238E27FC236}">
                <a16:creationId xmlns:a16="http://schemas.microsoft.com/office/drawing/2014/main" id="{56893129-EABA-B258-D45F-EBAD4F0A79E7}"/>
              </a:ext>
            </a:extLst>
          </p:cNvPr>
          <p:cNvPicPr>
            <a:picLocks noChangeAspect="1"/>
          </p:cNvPicPr>
          <p:nvPr/>
        </p:nvPicPr>
        <p:blipFill>
          <a:blip r:embed="rId5"/>
          <a:stretch>
            <a:fillRect/>
          </a:stretch>
        </p:blipFill>
        <p:spPr>
          <a:xfrm>
            <a:off x="10380844" y="2986192"/>
            <a:ext cx="1034468" cy="1034468"/>
          </a:xfrm>
          <a:prstGeom prst="rect">
            <a:avLst/>
          </a:prstGeom>
        </p:spPr>
      </p:pic>
    </p:spTree>
    <p:extLst>
      <p:ext uri="{BB962C8B-B14F-4D97-AF65-F5344CB8AC3E}">
        <p14:creationId xmlns:p14="http://schemas.microsoft.com/office/powerpoint/2010/main" val="27689273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F4A85B-2AC6-4E29-B074-AB92F8FA9BB1}"/>
              </a:ext>
            </a:extLst>
          </p:cNvPr>
          <p:cNvSpPr>
            <a:spLocks noGrp="1"/>
          </p:cNvSpPr>
          <p:nvPr>
            <p:ph type="title"/>
          </p:nvPr>
        </p:nvSpPr>
        <p:spPr>
          <a:xfrm>
            <a:off x="5084064" y="1241701"/>
            <a:ext cx="6774260" cy="1536192"/>
          </a:xfrm>
        </p:spPr>
        <p:txBody>
          <a:bodyPr rtlCol="0">
            <a:normAutofit fontScale="90000"/>
          </a:bodyPr>
          <a:lstStyle/>
          <a:p>
            <a:pPr rtl="0"/>
            <a:r>
              <a:rPr lang="ru-RU" b="1" dirty="0">
                <a:solidFill>
                  <a:srgbClr val="FF0000"/>
                </a:solidFill>
              </a:rPr>
              <a:t>Коллективный </a:t>
            </a:r>
            <a:r>
              <a:rPr lang="ru-RU" b="1" dirty="0">
                <a:solidFill>
                  <a:srgbClr val="002060"/>
                </a:solidFill>
              </a:rPr>
              <a:t>договор</a:t>
            </a:r>
            <a:r>
              <a:rPr lang="ru-RU" b="1" dirty="0">
                <a:solidFill>
                  <a:srgbClr val="FF0000"/>
                </a:solidFill>
              </a:rPr>
              <a:t> </a:t>
            </a:r>
            <a:r>
              <a:rPr lang="ru-RU" sz="2700" dirty="0">
                <a:solidFill>
                  <a:srgbClr val="002060"/>
                </a:solidFill>
              </a:rPr>
              <a:t>— это документ, который регулирует социально-трудовые отношения между работодателем и работниками в организации</a:t>
            </a:r>
          </a:p>
        </p:txBody>
      </p:sp>
      <p:sp>
        <p:nvSpPr>
          <p:cNvPr id="3" name="Объект 2">
            <a:extLst>
              <a:ext uri="{FF2B5EF4-FFF2-40B4-BE49-F238E27FC236}">
                <a16:creationId xmlns:a16="http://schemas.microsoft.com/office/drawing/2014/main" id="{E32AB0EB-0819-41F4-99E9-C02FA0DAF66D}"/>
              </a:ext>
            </a:extLst>
          </p:cNvPr>
          <p:cNvSpPr>
            <a:spLocks noGrp="1"/>
          </p:cNvSpPr>
          <p:nvPr>
            <p:ph idx="1"/>
          </p:nvPr>
        </p:nvSpPr>
        <p:spPr>
          <a:xfrm>
            <a:off x="5084064" y="2910981"/>
            <a:ext cx="7034143" cy="3728260"/>
          </a:xfrm>
        </p:spPr>
        <p:txBody>
          <a:bodyPr rtlCol="0">
            <a:noAutofit/>
          </a:bodyPr>
          <a:lstStyle/>
          <a:p>
            <a:pPr marL="0" indent="-285750" algn="just" rtl="0">
              <a:lnSpc>
                <a:spcPct val="110000"/>
              </a:lnSpc>
              <a:spcBef>
                <a:spcPts val="0"/>
              </a:spcBef>
              <a:buFont typeface="Arial" panose="020B0604020202020204" pitchFamily="34" charset="0"/>
              <a:buChar char="•"/>
            </a:pPr>
            <a:r>
              <a:rPr lang="ru-RU" sz="1400" i="1" dirty="0">
                <a:solidFill>
                  <a:srgbClr val="002060"/>
                </a:solidFill>
              </a:rPr>
              <a:t>может заключаться в организации в целом, в ее филиалах, представительствах и иных обособленных структурных подразделениях.</a:t>
            </a:r>
          </a:p>
          <a:p>
            <a:pPr marL="0" indent="0" algn="just" rtl="0">
              <a:lnSpc>
                <a:spcPct val="110000"/>
              </a:lnSpc>
              <a:spcBef>
                <a:spcPts val="0"/>
              </a:spcBef>
              <a:buNone/>
            </a:pPr>
            <a:endParaRPr lang="ru-RU" sz="500" i="1" dirty="0">
              <a:solidFill>
                <a:srgbClr val="002060"/>
              </a:solidFill>
            </a:endParaRPr>
          </a:p>
          <a:p>
            <a:pPr marL="0" indent="-285750" algn="just" rtl="0">
              <a:lnSpc>
                <a:spcPct val="110000"/>
              </a:lnSpc>
              <a:spcBef>
                <a:spcPts val="0"/>
              </a:spcBef>
              <a:buFont typeface="Arial" panose="020B0604020202020204" pitchFamily="34" charset="0"/>
              <a:buChar char="•"/>
            </a:pPr>
            <a:r>
              <a:rPr lang="ru-RU" sz="1400" i="1" dirty="0">
                <a:solidFill>
                  <a:srgbClr val="002060"/>
                </a:solidFill>
              </a:rPr>
              <a:t>сторонами являются работники и работодатель в лице уполномоченных в установленном порядке представителей.</a:t>
            </a:r>
          </a:p>
          <a:p>
            <a:pPr marL="0" indent="0" algn="just" rtl="0">
              <a:lnSpc>
                <a:spcPct val="110000"/>
              </a:lnSpc>
              <a:spcBef>
                <a:spcPts val="0"/>
              </a:spcBef>
              <a:buNone/>
            </a:pPr>
            <a:endParaRPr lang="ru-RU" sz="500" i="1" dirty="0">
              <a:solidFill>
                <a:srgbClr val="002060"/>
              </a:solidFill>
            </a:endParaRPr>
          </a:p>
          <a:p>
            <a:pPr marL="0" indent="-285750" algn="just" rtl="0">
              <a:lnSpc>
                <a:spcPct val="110000"/>
              </a:lnSpc>
              <a:spcBef>
                <a:spcPts val="0"/>
              </a:spcBef>
              <a:buFont typeface="Arial" panose="020B0604020202020204" pitchFamily="34" charset="0"/>
              <a:buChar char="•"/>
            </a:pPr>
            <a:r>
              <a:rPr lang="ru-RU" sz="1400" i="1" dirty="0">
                <a:solidFill>
                  <a:srgbClr val="002060"/>
                </a:solidFill>
              </a:rPr>
              <a:t>инициатором коллективных переговоров по разработке, заключению и изменению коллективного договора вправе выступать любая из сторон.</a:t>
            </a:r>
          </a:p>
          <a:p>
            <a:pPr marL="0" indent="0" algn="just" rtl="0">
              <a:lnSpc>
                <a:spcPct val="110000"/>
              </a:lnSpc>
              <a:spcBef>
                <a:spcPts val="0"/>
              </a:spcBef>
            </a:pPr>
            <a:endParaRPr lang="ru-RU" sz="500" i="1" dirty="0">
              <a:solidFill>
                <a:srgbClr val="002060"/>
              </a:solidFill>
            </a:endParaRPr>
          </a:p>
          <a:p>
            <a:pPr marL="0" indent="-285750" algn="just" rtl="0">
              <a:lnSpc>
                <a:spcPct val="110000"/>
              </a:lnSpc>
              <a:spcBef>
                <a:spcPts val="0"/>
              </a:spcBef>
              <a:buFont typeface="Arial" panose="020B0604020202020204" pitchFamily="34" charset="0"/>
              <a:buChar char="•"/>
            </a:pPr>
            <a:r>
              <a:rPr lang="ru-RU" sz="1400" i="1" dirty="0">
                <a:solidFill>
                  <a:srgbClr val="002060"/>
                </a:solidFill>
              </a:rPr>
              <a:t>в соответствии со ст. 9 ТК РФ не могут содержать условий, снижающих уровень прав и гарантий работников, предусмотренный законодательством о труде.</a:t>
            </a:r>
          </a:p>
          <a:p>
            <a:pPr marL="0" indent="0" algn="just" rtl="0">
              <a:lnSpc>
                <a:spcPct val="110000"/>
              </a:lnSpc>
              <a:spcBef>
                <a:spcPts val="0"/>
              </a:spcBef>
            </a:pPr>
            <a:endParaRPr lang="ru-RU" sz="500" i="1" dirty="0">
              <a:solidFill>
                <a:srgbClr val="002060"/>
              </a:solidFill>
            </a:endParaRPr>
          </a:p>
          <a:p>
            <a:pPr marL="0" indent="-285750" algn="just" rtl="0">
              <a:lnSpc>
                <a:spcPct val="110000"/>
              </a:lnSpc>
              <a:spcBef>
                <a:spcPts val="0"/>
              </a:spcBef>
              <a:buFont typeface="Arial" panose="020B0604020202020204" pitchFamily="34" charset="0"/>
              <a:buChar char="•"/>
            </a:pPr>
            <a:r>
              <a:rPr lang="ru-RU" sz="1400" i="1" dirty="0">
                <a:solidFill>
                  <a:srgbClr val="002060"/>
                </a:solidFill>
              </a:rPr>
              <a:t>не должен ухудшать положение работников по сравнению с генеральным, отраслевым, региональным, территориальным соглашениями, действие которых распространяется на организацию/индивидуального предпринимателя. </a:t>
            </a:r>
          </a:p>
          <a:p>
            <a:pPr marL="0" indent="0" algn="just" rtl="0">
              <a:lnSpc>
                <a:spcPct val="110000"/>
              </a:lnSpc>
              <a:spcBef>
                <a:spcPts val="0"/>
              </a:spcBef>
            </a:pPr>
            <a:endParaRPr lang="ru-RU" sz="500" i="1" dirty="0">
              <a:solidFill>
                <a:srgbClr val="002060"/>
              </a:solidFill>
            </a:endParaRPr>
          </a:p>
          <a:p>
            <a:pPr marL="0" indent="-285750" algn="just" rtl="0">
              <a:spcBef>
                <a:spcPts val="0"/>
              </a:spcBef>
              <a:buFont typeface="Arial" panose="020B0604020202020204" pitchFamily="34" charset="0"/>
              <a:buChar char="•"/>
            </a:pPr>
            <a:r>
              <a:rPr lang="ru-RU" sz="1400" i="1" dirty="0">
                <a:solidFill>
                  <a:srgbClr val="002060"/>
                </a:solidFill>
              </a:rPr>
              <a:t>условия, ухудшающие положение работников, недействительны и не подлежат применению. (ст. 50 ТК РФ). </a:t>
            </a:r>
          </a:p>
        </p:txBody>
      </p:sp>
      <p:pic>
        <p:nvPicPr>
          <p:cNvPr id="7" name="Рисунок 6">
            <a:extLst>
              <a:ext uri="{FF2B5EF4-FFF2-40B4-BE49-F238E27FC236}">
                <a16:creationId xmlns:a16="http://schemas.microsoft.com/office/drawing/2014/main" id="{9BE61B72-E9F0-DF09-BE80-7F6E3B0AF7F2}"/>
              </a:ext>
            </a:extLst>
          </p:cNvPr>
          <p:cNvPicPr>
            <a:picLocks noChangeAspect="1"/>
          </p:cNvPicPr>
          <p:nvPr/>
        </p:nvPicPr>
        <p:blipFill>
          <a:blip r:embed="rId3"/>
          <a:stretch>
            <a:fillRect/>
          </a:stretch>
        </p:blipFill>
        <p:spPr>
          <a:xfrm>
            <a:off x="73793" y="239559"/>
            <a:ext cx="4750388" cy="2909717"/>
          </a:xfrm>
          <a:prstGeom prst="rect">
            <a:avLst/>
          </a:prstGeom>
          <a:effectLst>
            <a:softEdge rad="127000"/>
          </a:effectLst>
        </p:spPr>
      </p:pic>
      <p:sp>
        <p:nvSpPr>
          <p:cNvPr id="12" name="TextBox 11">
            <a:extLst>
              <a:ext uri="{FF2B5EF4-FFF2-40B4-BE49-F238E27FC236}">
                <a16:creationId xmlns:a16="http://schemas.microsoft.com/office/drawing/2014/main" id="{7694900D-0D10-7C3D-9087-7A807214A2E1}"/>
              </a:ext>
            </a:extLst>
          </p:cNvPr>
          <p:cNvSpPr txBox="1"/>
          <p:nvPr/>
        </p:nvSpPr>
        <p:spPr>
          <a:xfrm>
            <a:off x="152721" y="3140566"/>
            <a:ext cx="4931343" cy="3385542"/>
          </a:xfrm>
          <a:prstGeom prst="rect">
            <a:avLst/>
          </a:prstGeom>
          <a:solidFill>
            <a:schemeClr val="accent1">
              <a:lumMod val="20000"/>
              <a:lumOff val="80000"/>
              <a:alpha val="50000"/>
            </a:schemeClr>
          </a:solidFill>
          <a:effectLst>
            <a:softEdge rad="127000"/>
          </a:effectLst>
        </p:spPr>
        <p:txBody>
          <a:bodyPr wrap="square">
            <a:spAutoFit/>
          </a:bodyPr>
          <a:lstStyle/>
          <a:p>
            <a:pPr algn="ctr"/>
            <a:r>
              <a:rPr lang="ru-RU" sz="2000" b="1" dirty="0">
                <a:solidFill>
                  <a:srgbClr val="FF0000"/>
                </a:solidFill>
              </a:rPr>
              <a:t>В основе любого </a:t>
            </a:r>
            <a:r>
              <a:rPr lang="ru-RU" sz="2000" b="1" dirty="0">
                <a:solidFill>
                  <a:srgbClr val="002060"/>
                </a:solidFill>
              </a:rPr>
              <a:t>коллективного</a:t>
            </a:r>
            <a:r>
              <a:rPr lang="ru-RU" sz="2000" b="1" dirty="0">
                <a:solidFill>
                  <a:srgbClr val="FF0000"/>
                </a:solidFill>
              </a:rPr>
              <a:t> договора лежат базовые принципы:</a:t>
            </a:r>
          </a:p>
          <a:p>
            <a:pPr algn="ctr"/>
            <a:endParaRPr lang="ru-RU" sz="1000" b="1" dirty="0">
              <a:solidFill>
                <a:srgbClr val="FF0000"/>
              </a:solidFill>
            </a:endParaRPr>
          </a:p>
          <a:p>
            <a:pPr marL="285750" indent="-285750">
              <a:buFont typeface="Wingdings" panose="05000000000000000000" pitchFamily="2" charset="2"/>
              <a:buChar char="ü"/>
            </a:pPr>
            <a:r>
              <a:rPr lang="ru-RU" dirty="0">
                <a:solidFill>
                  <a:srgbClr val="002060"/>
                </a:solidFill>
              </a:rPr>
              <a:t>равноправия сторон и учета их интересов;</a:t>
            </a:r>
          </a:p>
          <a:p>
            <a:endParaRPr lang="ru-RU" sz="1000" dirty="0">
              <a:solidFill>
                <a:srgbClr val="002060"/>
              </a:solidFill>
            </a:endParaRPr>
          </a:p>
          <a:p>
            <a:pPr marL="285750" indent="-285750">
              <a:buFont typeface="Wingdings" panose="05000000000000000000" pitchFamily="2" charset="2"/>
              <a:buChar char="ü"/>
            </a:pPr>
            <a:r>
              <a:rPr lang="ru-RU" dirty="0">
                <a:solidFill>
                  <a:srgbClr val="002060"/>
                </a:solidFill>
              </a:rPr>
              <a:t>соблюдения трудового законодательства;</a:t>
            </a:r>
          </a:p>
          <a:p>
            <a:r>
              <a:rPr lang="ru-RU" dirty="0">
                <a:solidFill>
                  <a:srgbClr val="002060"/>
                </a:solidFill>
              </a:rPr>
              <a:t>     свободы выбора при обсуждении   </a:t>
            </a:r>
          </a:p>
          <a:p>
            <a:r>
              <a:rPr lang="ru-RU" dirty="0">
                <a:solidFill>
                  <a:srgbClr val="002060"/>
                </a:solidFill>
              </a:rPr>
              <a:t>     содержащихся в договоре пунктов;</a:t>
            </a:r>
          </a:p>
          <a:p>
            <a:endParaRPr lang="ru-RU" sz="1000" dirty="0">
              <a:solidFill>
                <a:srgbClr val="002060"/>
              </a:solidFill>
            </a:endParaRPr>
          </a:p>
          <a:p>
            <a:pPr marL="285750" indent="-285750">
              <a:buFont typeface="Wingdings" panose="05000000000000000000" pitchFamily="2" charset="2"/>
              <a:buChar char="ü"/>
            </a:pPr>
            <a:r>
              <a:rPr lang="ru-RU" dirty="0">
                <a:solidFill>
                  <a:srgbClr val="002060"/>
                </a:solidFill>
              </a:rPr>
              <a:t>возможности обеспечения принимаемых обязательств (поскольку существует ответственность за нарушение условий коллективного договора).</a:t>
            </a:r>
          </a:p>
        </p:txBody>
      </p:sp>
    </p:spTree>
    <p:extLst>
      <p:ext uri="{BB962C8B-B14F-4D97-AF65-F5344CB8AC3E}">
        <p14:creationId xmlns:p14="http://schemas.microsoft.com/office/powerpoint/2010/main" val="416783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7C125743-AD5B-B54D-A9F1-BF0B30F35648}"/>
              </a:ext>
            </a:extLst>
          </p:cNvPr>
          <p:cNvSpPr>
            <a:spLocks noGrp="1"/>
          </p:cNvSpPr>
          <p:nvPr>
            <p:ph type="body" idx="1"/>
          </p:nvPr>
        </p:nvSpPr>
        <p:spPr>
          <a:xfrm>
            <a:off x="258212" y="285898"/>
            <a:ext cx="6947931" cy="2230799"/>
          </a:xfrm>
        </p:spPr>
        <p:txBody>
          <a:bodyPr>
            <a:normAutofit/>
          </a:bodyPr>
          <a:lstStyle/>
          <a:p>
            <a:pPr algn="ctr"/>
            <a:r>
              <a:rPr lang="ru-RU" sz="4400" b="1" dirty="0"/>
              <a:t>СПАСИБО ЗА ВНИМАНИЕ!</a:t>
            </a:r>
          </a:p>
        </p:txBody>
      </p:sp>
    </p:spTree>
    <p:extLst>
      <p:ext uri="{BB962C8B-B14F-4D97-AF65-F5344CB8AC3E}">
        <p14:creationId xmlns:p14="http://schemas.microsoft.com/office/powerpoint/2010/main" val="23339521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501C14-7F4D-4D43-AB31-14E1B4AA1C63}"/>
              </a:ext>
            </a:extLst>
          </p:cNvPr>
          <p:cNvSpPr>
            <a:spLocks noGrp="1"/>
          </p:cNvSpPr>
          <p:nvPr>
            <p:ph type="title"/>
          </p:nvPr>
        </p:nvSpPr>
        <p:spPr>
          <a:xfrm>
            <a:off x="545271" y="0"/>
            <a:ext cx="8791234" cy="1536192"/>
          </a:xfrm>
        </p:spPr>
        <p:txBody>
          <a:bodyPr rtlCol="0"/>
          <a:lstStyle/>
          <a:p>
            <a:pPr rtl="0"/>
            <a:r>
              <a:rPr lang="ru-RU" b="1" dirty="0">
                <a:solidFill>
                  <a:srgbClr val="002060"/>
                </a:solidFill>
              </a:rPr>
              <a:t>Зачем</a:t>
            </a:r>
            <a:r>
              <a:rPr lang="ru-RU" b="1" dirty="0">
                <a:solidFill>
                  <a:srgbClr val="FF0000"/>
                </a:solidFill>
              </a:rPr>
              <a:t> К</a:t>
            </a:r>
            <a:r>
              <a:rPr lang="ru-RU" b="1" dirty="0">
                <a:solidFill>
                  <a:srgbClr val="002060"/>
                </a:solidFill>
              </a:rPr>
              <a:t>Д</a:t>
            </a:r>
            <a:r>
              <a:rPr lang="ru-RU" b="1" dirty="0">
                <a:solidFill>
                  <a:srgbClr val="FF0000"/>
                </a:solidFill>
              </a:rPr>
              <a:t> </a:t>
            </a:r>
            <a:r>
              <a:rPr lang="ru-RU" b="1" dirty="0">
                <a:solidFill>
                  <a:srgbClr val="002060"/>
                </a:solidFill>
              </a:rPr>
              <a:t>работникам</a:t>
            </a:r>
            <a:r>
              <a:rPr lang="ru-RU" b="1" dirty="0">
                <a:solidFill>
                  <a:srgbClr val="FF0000"/>
                </a:solidFill>
              </a:rPr>
              <a:t>?</a:t>
            </a:r>
          </a:p>
        </p:txBody>
      </p:sp>
      <p:sp>
        <p:nvSpPr>
          <p:cNvPr id="3" name="Объект 2">
            <a:extLst>
              <a:ext uri="{FF2B5EF4-FFF2-40B4-BE49-F238E27FC236}">
                <a16:creationId xmlns:a16="http://schemas.microsoft.com/office/drawing/2014/main" id="{04141C1E-7FB9-4FD0-9195-B9ADFD18ADC1}"/>
              </a:ext>
            </a:extLst>
          </p:cNvPr>
          <p:cNvSpPr>
            <a:spLocks noGrp="1"/>
          </p:cNvSpPr>
          <p:nvPr>
            <p:ph idx="1"/>
          </p:nvPr>
        </p:nvSpPr>
        <p:spPr>
          <a:xfrm>
            <a:off x="545271" y="1536192"/>
            <a:ext cx="10899167" cy="4440615"/>
          </a:xfrm>
          <a:solidFill>
            <a:srgbClr val="FFF3D9">
              <a:alpha val="88627"/>
            </a:srgbClr>
          </a:solidFill>
          <a:effectLst>
            <a:softEdge rad="127000"/>
          </a:effectLst>
        </p:spPr>
        <p:txBody>
          <a:bodyPr rtlCol="0">
            <a:normAutofit fontScale="92500"/>
          </a:bodyPr>
          <a:lstStyle/>
          <a:p>
            <a:pPr marL="285750" indent="-285750" algn="just" rtl="0">
              <a:buFont typeface="Wingdings" panose="05000000000000000000" pitchFamily="2" charset="2"/>
              <a:buChar char="q"/>
            </a:pPr>
            <a:r>
              <a:rPr lang="ru-RU" sz="2400" b="1" dirty="0">
                <a:solidFill>
                  <a:srgbClr val="FF0000"/>
                </a:solidFill>
              </a:rPr>
              <a:t> Гарантирует</a:t>
            </a:r>
            <a:r>
              <a:rPr lang="ru-RU" dirty="0">
                <a:solidFill>
                  <a:srgbClr val="002060"/>
                </a:solidFill>
              </a:rPr>
              <a:t> работникам социальную защищенность — дополнительные льготы, гарантии и нормальные условия труда. </a:t>
            </a:r>
          </a:p>
          <a:p>
            <a:pPr algn="just" rtl="0"/>
            <a:endParaRPr lang="ru-RU" dirty="0">
              <a:solidFill>
                <a:srgbClr val="002060"/>
              </a:solidFill>
            </a:endParaRPr>
          </a:p>
          <a:p>
            <a:pPr marL="285750" indent="-285750" algn="just" rtl="0">
              <a:buFont typeface="Wingdings" panose="05000000000000000000" pitchFamily="2" charset="2"/>
              <a:buChar char="q"/>
            </a:pPr>
            <a:r>
              <a:rPr lang="ru-RU" sz="2400" b="1" dirty="0">
                <a:solidFill>
                  <a:srgbClr val="FF0000"/>
                </a:solidFill>
              </a:rPr>
              <a:t>Дает возможность </a:t>
            </a:r>
            <a:r>
              <a:rPr lang="ru-RU" dirty="0">
                <a:solidFill>
                  <a:srgbClr val="002060"/>
                </a:solidFill>
              </a:rPr>
              <a:t>установить права и гарантии улучшающее положение работников  и напрямую не предусмотренные трудовым законодательством.</a:t>
            </a:r>
          </a:p>
          <a:p>
            <a:pPr algn="just" rtl="0"/>
            <a:endParaRPr lang="ru-RU" dirty="0">
              <a:solidFill>
                <a:srgbClr val="002060"/>
              </a:solidFill>
            </a:endParaRPr>
          </a:p>
          <a:p>
            <a:pPr marL="285750" indent="-285750" algn="just" rtl="0">
              <a:buFont typeface="Wingdings" panose="05000000000000000000" pitchFamily="2" charset="2"/>
              <a:buChar char="q"/>
            </a:pPr>
            <a:r>
              <a:rPr lang="ru-RU" sz="2400" b="1" dirty="0">
                <a:solidFill>
                  <a:srgbClr val="FF0000"/>
                </a:solidFill>
              </a:rPr>
              <a:t>Дает уверенность </a:t>
            </a:r>
            <a:r>
              <a:rPr lang="ru-RU" dirty="0">
                <a:solidFill>
                  <a:srgbClr val="002060"/>
                </a:solidFill>
              </a:rPr>
              <a:t>-когда КД подписан, </a:t>
            </a:r>
            <a:r>
              <a:rPr lang="ru-RU" sz="2400" b="1" dirty="0">
                <a:solidFill>
                  <a:srgbClr val="002060"/>
                </a:solidFill>
              </a:rPr>
              <a:t>работники уверены </a:t>
            </a:r>
            <a:r>
              <a:rPr lang="ru-RU" dirty="0">
                <a:solidFill>
                  <a:srgbClr val="002060"/>
                </a:solidFill>
              </a:rPr>
              <a:t>в своих гарантиях, так как улучшенные условия труда зафиксированы в документе. Кроме того, коллективный договор надежнее защищает права работников, чем трудовой — отстаивать права легче коллективно, чем в одиночку.</a:t>
            </a:r>
          </a:p>
          <a:p>
            <a:pPr algn="just" rtl="0"/>
            <a:endParaRPr lang="ru-RU" dirty="0">
              <a:solidFill>
                <a:srgbClr val="002060"/>
              </a:solidFill>
            </a:endParaRPr>
          </a:p>
          <a:p>
            <a:pPr marL="285750" indent="-285750" algn="just" rtl="0">
              <a:buFont typeface="Wingdings" panose="05000000000000000000" pitchFamily="2" charset="2"/>
              <a:buChar char="q"/>
            </a:pPr>
            <a:r>
              <a:rPr lang="ru-RU" sz="2400" b="1" dirty="0">
                <a:solidFill>
                  <a:srgbClr val="FF0000"/>
                </a:solidFill>
              </a:rPr>
              <a:t>Дает право на защиту </a:t>
            </a:r>
            <a:r>
              <a:rPr lang="ru-RU" dirty="0">
                <a:solidFill>
                  <a:srgbClr val="002060"/>
                </a:solidFill>
              </a:rPr>
              <a:t>- невыполнение работодателем КД может быть рассмотрено в судебном порядке. </a:t>
            </a:r>
          </a:p>
        </p:txBody>
      </p:sp>
    </p:spTree>
    <p:extLst>
      <p:ext uri="{BB962C8B-B14F-4D97-AF65-F5344CB8AC3E}">
        <p14:creationId xmlns:p14="http://schemas.microsoft.com/office/powerpoint/2010/main" val="14713846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FD1477-76B0-23F8-4E13-8FCCDBA7FBE8}"/>
              </a:ext>
            </a:extLst>
          </p:cNvPr>
          <p:cNvSpPr>
            <a:spLocks noGrp="1"/>
          </p:cNvSpPr>
          <p:nvPr>
            <p:ph type="title"/>
          </p:nvPr>
        </p:nvSpPr>
        <p:spPr>
          <a:xfrm>
            <a:off x="575118" y="50002"/>
            <a:ext cx="10137624" cy="738232"/>
          </a:xfrm>
        </p:spPr>
        <p:txBody>
          <a:bodyPr>
            <a:normAutofit fontScale="90000"/>
          </a:bodyPr>
          <a:lstStyle/>
          <a:p>
            <a:r>
              <a:rPr lang="ru-RU" dirty="0">
                <a:solidFill>
                  <a:srgbClr val="002060"/>
                </a:solidFill>
              </a:rPr>
              <a:t>Почему </a:t>
            </a:r>
            <a:r>
              <a:rPr lang="ru-RU" b="1" dirty="0">
                <a:solidFill>
                  <a:srgbClr val="FF0000"/>
                </a:solidFill>
              </a:rPr>
              <a:t>К</a:t>
            </a:r>
            <a:r>
              <a:rPr lang="ru-RU" b="1" dirty="0">
                <a:solidFill>
                  <a:srgbClr val="002060"/>
                </a:solidFill>
              </a:rPr>
              <a:t>Д</a:t>
            </a:r>
            <a:r>
              <a:rPr lang="ru-RU" dirty="0">
                <a:solidFill>
                  <a:srgbClr val="002060"/>
                </a:solidFill>
              </a:rPr>
              <a:t> нужен работодателю</a:t>
            </a:r>
            <a:r>
              <a:rPr lang="ru-RU" dirty="0">
                <a:solidFill>
                  <a:srgbClr val="FF0000"/>
                </a:solidFill>
              </a:rPr>
              <a:t>?</a:t>
            </a:r>
          </a:p>
        </p:txBody>
      </p:sp>
      <p:sp>
        <p:nvSpPr>
          <p:cNvPr id="3" name="Объект 2">
            <a:extLst>
              <a:ext uri="{FF2B5EF4-FFF2-40B4-BE49-F238E27FC236}">
                <a16:creationId xmlns:a16="http://schemas.microsoft.com/office/drawing/2014/main" id="{CB1BC39B-8187-4DE8-6138-2441DC5F6D5A}"/>
              </a:ext>
            </a:extLst>
          </p:cNvPr>
          <p:cNvSpPr>
            <a:spLocks noGrp="1"/>
          </p:cNvSpPr>
          <p:nvPr>
            <p:ph idx="1"/>
          </p:nvPr>
        </p:nvSpPr>
        <p:spPr>
          <a:xfrm>
            <a:off x="357658" y="972792"/>
            <a:ext cx="11476683" cy="5701158"/>
          </a:xfrm>
          <a:solidFill>
            <a:srgbClr val="FFF3D9"/>
          </a:solidFill>
          <a:effectLst>
            <a:softEdge rad="127000"/>
          </a:effectLst>
        </p:spPr>
        <p:txBody>
          <a:bodyPr>
            <a:normAutofit fontScale="40000" lnSpcReduction="20000"/>
          </a:bodyPr>
          <a:lstStyle/>
          <a:p>
            <a:pPr marL="285750" indent="-285750" algn="just">
              <a:spcBef>
                <a:spcPts val="0"/>
              </a:spcBef>
              <a:buFont typeface="Wingdings" panose="05000000000000000000" pitchFamily="2" charset="2"/>
              <a:buChar char="q"/>
            </a:pPr>
            <a:r>
              <a:rPr lang="ru-RU" sz="4500" dirty="0">
                <a:solidFill>
                  <a:srgbClr val="002060"/>
                </a:solidFill>
              </a:rPr>
              <a:t>Работодатель </a:t>
            </a:r>
            <a:r>
              <a:rPr lang="ru-RU" sz="4900" b="1" i="1" dirty="0">
                <a:solidFill>
                  <a:srgbClr val="FF0000"/>
                </a:solidFill>
              </a:rPr>
              <a:t>имеет возможность </a:t>
            </a:r>
            <a:r>
              <a:rPr lang="ru-RU" sz="4500" dirty="0">
                <a:solidFill>
                  <a:srgbClr val="002060"/>
                </a:solidFill>
              </a:rPr>
              <a:t>в нем конкретизировать законодательство и </a:t>
            </a:r>
            <a:r>
              <a:rPr lang="ru-RU" sz="4900" b="1" i="1" dirty="0">
                <a:solidFill>
                  <a:srgbClr val="FF0000"/>
                </a:solidFill>
              </a:rPr>
              <a:t>защититься от  непредсказуемых   требований </a:t>
            </a:r>
            <a:r>
              <a:rPr lang="ru-RU" sz="4500" dirty="0">
                <a:solidFill>
                  <a:srgbClr val="002060"/>
                </a:solidFill>
              </a:rPr>
              <a:t>и поведения работников</a:t>
            </a:r>
            <a:r>
              <a:rPr lang="ru-RU" sz="4900" dirty="0">
                <a:solidFill>
                  <a:srgbClr val="002060"/>
                </a:solidFill>
              </a:rPr>
              <a:t>.</a:t>
            </a:r>
          </a:p>
          <a:p>
            <a:pPr algn="just">
              <a:spcBef>
                <a:spcPts val="0"/>
              </a:spcBef>
            </a:pPr>
            <a:endParaRPr lang="ru-RU" sz="4900" dirty="0">
              <a:solidFill>
                <a:srgbClr val="002060"/>
              </a:solidFill>
            </a:endParaRPr>
          </a:p>
          <a:p>
            <a:pPr marL="285750" indent="-285750" algn="just">
              <a:spcBef>
                <a:spcPts val="0"/>
              </a:spcBef>
              <a:buFont typeface="Wingdings" panose="05000000000000000000" pitchFamily="2" charset="2"/>
              <a:buChar char="q"/>
            </a:pPr>
            <a:r>
              <a:rPr lang="ru-RU" sz="4500" dirty="0">
                <a:solidFill>
                  <a:srgbClr val="002060"/>
                </a:solidFill>
              </a:rPr>
              <a:t>Проведение колдоговорной кампании объективнее </a:t>
            </a:r>
            <a:r>
              <a:rPr lang="ru-RU" sz="4900" b="1" i="1" dirty="0">
                <a:solidFill>
                  <a:srgbClr val="FF0000"/>
                </a:solidFill>
              </a:rPr>
              <a:t>формируется представление </a:t>
            </a:r>
            <a:r>
              <a:rPr lang="ru-RU" sz="4500" dirty="0">
                <a:solidFill>
                  <a:srgbClr val="002060"/>
                </a:solidFill>
              </a:rPr>
              <a:t>руководителя</a:t>
            </a:r>
            <a:r>
              <a:rPr lang="ru-RU" sz="4900" dirty="0">
                <a:solidFill>
                  <a:srgbClr val="002060"/>
                </a:solidFill>
              </a:rPr>
              <a:t> </a:t>
            </a:r>
            <a:r>
              <a:rPr lang="ru-RU" sz="4900" b="1" i="1" dirty="0">
                <a:solidFill>
                  <a:srgbClr val="FF0000"/>
                </a:solidFill>
              </a:rPr>
              <a:t>о реальных интересах и потребностях работников</a:t>
            </a:r>
            <a:r>
              <a:rPr lang="ru-RU" sz="4900" i="1" dirty="0">
                <a:solidFill>
                  <a:srgbClr val="002060"/>
                </a:solidFill>
              </a:rPr>
              <a:t>. </a:t>
            </a:r>
          </a:p>
          <a:p>
            <a:pPr algn="just">
              <a:spcBef>
                <a:spcPts val="0"/>
              </a:spcBef>
            </a:pPr>
            <a:endParaRPr lang="ru-RU" sz="4900" dirty="0">
              <a:solidFill>
                <a:srgbClr val="002060"/>
              </a:solidFill>
            </a:endParaRPr>
          </a:p>
          <a:p>
            <a:pPr marL="285750" indent="-285750" algn="just">
              <a:spcBef>
                <a:spcPts val="0"/>
              </a:spcBef>
              <a:buFont typeface="Wingdings" panose="05000000000000000000" pitchFamily="2" charset="2"/>
              <a:buChar char="q"/>
            </a:pPr>
            <a:r>
              <a:rPr lang="ru-RU" sz="4900" dirty="0">
                <a:solidFill>
                  <a:srgbClr val="002060"/>
                </a:solidFill>
              </a:rPr>
              <a:t>  </a:t>
            </a:r>
            <a:r>
              <a:rPr lang="ru-RU" sz="4900" b="1" i="1" dirty="0">
                <a:solidFill>
                  <a:srgbClr val="FF0000"/>
                </a:solidFill>
              </a:rPr>
              <a:t>Позволяет закрепить и стабилизировать систему управления </a:t>
            </a:r>
            <a:r>
              <a:rPr lang="ru-RU" sz="4500" dirty="0">
                <a:solidFill>
                  <a:srgbClr val="002060"/>
                </a:solidFill>
              </a:rPr>
              <a:t>трудовыми отношениями, устанавливает общие для всех правила. КД поможет сплотить коллектив.</a:t>
            </a:r>
          </a:p>
          <a:p>
            <a:pPr algn="just">
              <a:spcBef>
                <a:spcPts val="0"/>
              </a:spcBef>
            </a:pPr>
            <a:endParaRPr lang="ru-RU" sz="4900" dirty="0">
              <a:solidFill>
                <a:srgbClr val="002060"/>
              </a:solidFill>
            </a:endParaRPr>
          </a:p>
          <a:p>
            <a:pPr marL="285750" indent="-285750" algn="just">
              <a:spcBef>
                <a:spcPts val="0"/>
              </a:spcBef>
              <a:buFont typeface="Wingdings" panose="05000000000000000000" pitchFamily="2" charset="2"/>
              <a:buChar char="q"/>
            </a:pPr>
            <a:r>
              <a:rPr lang="ru-RU" sz="4900" dirty="0">
                <a:solidFill>
                  <a:srgbClr val="002060"/>
                </a:solidFill>
              </a:rPr>
              <a:t> </a:t>
            </a:r>
            <a:r>
              <a:rPr lang="ru-RU" sz="4900" b="1" i="1" dirty="0">
                <a:solidFill>
                  <a:srgbClr val="FF0000"/>
                </a:solidFill>
              </a:rPr>
              <a:t>Усиливается мотивация работников </a:t>
            </a:r>
            <a:r>
              <a:rPr lang="ru-RU" sz="4500" dirty="0">
                <a:solidFill>
                  <a:srgbClr val="002060"/>
                </a:solidFill>
              </a:rPr>
              <a:t>на решение трудовых задач. Работники материально заинтересованы в качественном выполнении своих трудовых функций.</a:t>
            </a:r>
          </a:p>
          <a:p>
            <a:pPr marL="285750" indent="-285750" algn="just">
              <a:buFont typeface="Wingdings" panose="05000000000000000000" pitchFamily="2" charset="2"/>
              <a:buChar char="q"/>
            </a:pPr>
            <a:r>
              <a:rPr lang="ru-RU" sz="4500" dirty="0">
                <a:solidFill>
                  <a:srgbClr val="002060"/>
                </a:solidFill>
              </a:rPr>
              <a:t>Предоставление мер социальной и материальной поддержки позитивным образом </a:t>
            </a:r>
            <a:r>
              <a:rPr lang="ru-RU" sz="4900" b="1" i="1" dirty="0">
                <a:solidFill>
                  <a:srgbClr val="FF0000"/>
                </a:solidFill>
              </a:rPr>
              <a:t>влияет на заинтересованность работников</a:t>
            </a:r>
            <a:r>
              <a:rPr lang="ru-RU" sz="4900" b="1" dirty="0">
                <a:solidFill>
                  <a:srgbClr val="FF0000"/>
                </a:solidFill>
              </a:rPr>
              <a:t> </a:t>
            </a:r>
            <a:r>
              <a:rPr lang="ru-RU" sz="4500" dirty="0">
                <a:solidFill>
                  <a:srgbClr val="002060"/>
                </a:solidFill>
              </a:rPr>
              <a:t>в сохранении своего рабочего места, позволяет избежать «текучки».</a:t>
            </a:r>
          </a:p>
          <a:p>
            <a:pPr marL="285750" indent="-285750" algn="just">
              <a:buFont typeface="Wingdings" panose="05000000000000000000" pitchFamily="2" charset="2"/>
              <a:buChar char="q"/>
            </a:pPr>
            <a:r>
              <a:rPr lang="ru-RU" sz="4500" dirty="0">
                <a:solidFill>
                  <a:srgbClr val="002060"/>
                </a:solidFill>
              </a:rPr>
              <a:t>Установленная система оплаты труда дает </a:t>
            </a:r>
            <a:r>
              <a:rPr lang="ru-RU" sz="4900" b="1" i="1" dirty="0">
                <a:solidFill>
                  <a:srgbClr val="FF0000"/>
                </a:solidFill>
              </a:rPr>
              <a:t>возможность планировать соответствующие расходы </a:t>
            </a:r>
            <a:r>
              <a:rPr lang="ru-RU" sz="4500" dirty="0">
                <a:solidFill>
                  <a:srgbClr val="002060"/>
                </a:solidFill>
              </a:rPr>
              <a:t>организации и управлять ими.</a:t>
            </a:r>
          </a:p>
          <a:p>
            <a:pPr marL="285750" indent="-285750" algn="just">
              <a:buFont typeface="Wingdings" panose="05000000000000000000" pitchFamily="2" charset="2"/>
              <a:buChar char="q"/>
            </a:pPr>
            <a:r>
              <a:rPr lang="ru-RU" sz="4900" dirty="0">
                <a:solidFill>
                  <a:srgbClr val="002060"/>
                </a:solidFill>
              </a:rPr>
              <a:t> </a:t>
            </a:r>
            <a:r>
              <a:rPr lang="ru-RU" sz="4500" dirty="0">
                <a:solidFill>
                  <a:srgbClr val="002060"/>
                </a:solidFill>
              </a:rPr>
              <a:t>Позволяет </a:t>
            </a:r>
            <a:r>
              <a:rPr lang="ru-RU" sz="4900" b="1" i="1" dirty="0">
                <a:solidFill>
                  <a:srgbClr val="FF0000"/>
                </a:solidFill>
              </a:rPr>
              <a:t>сократить объем кадрового документооборота</a:t>
            </a:r>
            <a:r>
              <a:rPr lang="ru-RU" sz="4900" i="1" dirty="0">
                <a:solidFill>
                  <a:srgbClr val="FF0000"/>
                </a:solidFill>
              </a:rPr>
              <a:t>. </a:t>
            </a:r>
          </a:p>
          <a:p>
            <a:pPr marL="285750" indent="-285750" algn="just">
              <a:buFont typeface="Wingdings" panose="05000000000000000000" pitchFamily="2" charset="2"/>
              <a:buChar char="q"/>
            </a:pPr>
            <a:r>
              <a:rPr lang="ru-RU" sz="4900" dirty="0">
                <a:solidFill>
                  <a:srgbClr val="002060"/>
                </a:solidFill>
              </a:rPr>
              <a:t> </a:t>
            </a:r>
            <a:r>
              <a:rPr lang="ru-RU" sz="4500" dirty="0">
                <a:solidFill>
                  <a:srgbClr val="002060"/>
                </a:solidFill>
              </a:rPr>
              <a:t>Это</a:t>
            </a:r>
            <a:r>
              <a:rPr lang="ru-RU" sz="4900" dirty="0">
                <a:solidFill>
                  <a:srgbClr val="002060"/>
                </a:solidFill>
              </a:rPr>
              <a:t> </a:t>
            </a:r>
            <a:r>
              <a:rPr lang="ru-RU" sz="4900" b="1" i="1" dirty="0">
                <a:solidFill>
                  <a:srgbClr val="FF0000"/>
                </a:solidFill>
              </a:rPr>
              <a:t>инструмент управления налоговой нагрузкой </a:t>
            </a:r>
            <a:r>
              <a:rPr lang="ru-RU" sz="4500" dirty="0">
                <a:solidFill>
                  <a:srgbClr val="002060"/>
                </a:solidFill>
              </a:rPr>
              <a:t>по налогу на прибыль</a:t>
            </a:r>
            <a:r>
              <a:rPr lang="ru-RU" sz="4900" dirty="0">
                <a:solidFill>
                  <a:srgbClr val="002060"/>
                </a:solidFill>
              </a:rPr>
              <a:t>. </a:t>
            </a:r>
          </a:p>
          <a:p>
            <a:pPr marL="285750" indent="-285750">
              <a:buFont typeface="Wingdings" panose="05000000000000000000" pitchFamily="2" charset="2"/>
              <a:buChar char="q"/>
            </a:pPr>
            <a:endParaRPr lang="ru-RU" dirty="0"/>
          </a:p>
        </p:txBody>
      </p:sp>
    </p:spTree>
    <p:extLst>
      <p:ext uri="{BB962C8B-B14F-4D97-AF65-F5344CB8AC3E}">
        <p14:creationId xmlns:p14="http://schemas.microsoft.com/office/powerpoint/2010/main" val="17078506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A51886-AA43-422E-B193-F1F3DF7D8A4D}"/>
              </a:ext>
            </a:extLst>
          </p:cNvPr>
          <p:cNvSpPr>
            <a:spLocks noGrp="1"/>
          </p:cNvSpPr>
          <p:nvPr>
            <p:ph type="title"/>
          </p:nvPr>
        </p:nvSpPr>
        <p:spPr>
          <a:xfrm>
            <a:off x="805175" y="197141"/>
            <a:ext cx="10168128" cy="1179576"/>
          </a:xfrm>
        </p:spPr>
        <p:txBody>
          <a:bodyPr rtlCol="0"/>
          <a:lstStyle/>
          <a:p>
            <a:pPr rtl="0"/>
            <a:r>
              <a:rPr lang="ru-RU" b="1" dirty="0">
                <a:solidFill>
                  <a:srgbClr val="002060"/>
                </a:solidFill>
              </a:rPr>
              <a:t>Основные функции </a:t>
            </a:r>
            <a:r>
              <a:rPr lang="ru-RU" b="1" dirty="0">
                <a:solidFill>
                  <a:srgbClr val="FF0000"/>
                </a:solidFill>
              </a:rPr>
              <a:t>К</a:t>
            </a:r>
            <a:r>
              <a:rPr lang="ru-RU" b="1" dirty="0">
                <a:solidFill>
                  <a:srgbClr val="002060"/>
                </a:solidFill>
              </a:rPr>
              <a:t>Д</a:t>
            </a:r>
          </a:p>
        </p:txBody>
      </p:sp>
      <p:graphicFrame>
        <p:nvGraphicFramePr>
          <p:cNvPr id="4" name="Объект 3" descr="временная шкала">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672138987"/>
              </p:ext>
            </p:extLst>
          </p:nvPr>
        </p:nvGraphicFramePr>
        <p:xfrm>
          <a:off x="265301" y="1543575"/>
          <a:ext cx="11395397" cy="5117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6300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6D3A99-BC9D-4DC2-BE1B-9E2C93EDD294}"/>
              </a:ext>
            </a:extLst>
          </p:cNvPr>
          <p:cNvSpPr>
            <a:spLocks noGrp="1"/>
          </p:cNvSpPr>
          <p:nvPr>
            <p:ph type="title"/>
          </p:nvPr>
        </p:nvSpPr>
        <p:spPr>
          <a:xfrm>
            <a:off x="906011" y="1711355"/>
            <a:ext cx="11038941" cy="2875122"/>
          </a:xfrm>
        </p:spPr>
        <p:txBody>
          <a:bodyPr rtlCol="0">
            <a:normAutofit fontScale="90000"/>
          </a:bodyPr>
          <a:lstStyle/>
          <a:p>
            <a:pPr rtl="0"/>
            <a:r>
              <a:rPr lang="ru-RU" sz="2800" dirty="0">
                <a:solidFill>
                  <a:srgbClr val="002060"/>
                </a:solidFill>
              </a:rPr>
              <a:t>- согласование </a:t>
            </a:r>
            <a:r>
              <a:rPr lang="ru-RU" sz="2800" b="1" dirty="0">
                <a:solidFill>
                  <a:srgbClr val="FF0000"/>
                </a:solidFill>
              </a:rPr>
              <a:t>оптимального баланса </a:t>
            </a:r>
            <a:r>
              <a:rPr lang="ru-RU" sz="2800" dirty="0">
                <a:solidFill>
                  <a:srgbClr val="002060"/>
                </a:solidFill>
              </a:rPr>
              <a:t>интересов работников и работодателей.</a:t>
            </a:r>
            <a:br>
              <a:rPr lang="ru-RU" sz="2800" dirty="0">
                <a:solidFill>
                  <a:srgbClr val="002060"/>
                </a:solidFill>
              </a:rPr>
            </a:br>
            <a:br>
              <a:rPr lang="ru-RU" sz="2800" dirty="0">
                <a:solidFill>
                  <a:srgbClr val="002060"/>
                </a:solidFill>
              </a:rPr>
            </a:br>
            <a:r>
              <a:rPr lang="ru-RU" sz="2800" dirty="0">
                <a:solidFill>
                  <a:srgbClr val="002060"/>
                </a:solidFill>
              </a:rPr>
              <a:t>Основными задачами </a:t>
            </a:r>
            <a:r>
              <a:rPr lang="ru-RU" sz="2800" b="1" dirty="0">
                <a:solidFill>
                  <a:srgbClr val="FF0000"/>
                </a:solidFill>
              </a:rPr>
              <a:t>К</a:t>
            </a:r>
            <a:r>
              <a:rPr lang="ru-RU" sz="2800" b="1" dirty="0">
                <a:solidFill>
                  <a:srgbClr val="002060"/>
                </a:solidFill>
              </a:rPr>
              <a:t>Д</a:t>
            </a:r>
            <a:r>
              <a:rPr lang="ru-RU" sz="2800" dirty="0">
                <a:solidFill>
                  <a:srgbClr val="002060"/>
                </a:solidFill>
              </a:rPr>
              <a:t> являются: </a:t>
            </a:r>
            <a:r>
              <a:rPr lang="ru-RU" sz="2800" b="1" dirty="0">
                <a:solidFill>
                  <a:srgbClr val="FF0000"/>
                </a:solidFill>
              </a:rPr>
              <a:t>повышение эффективности </a:t>
            </a:r>
            <a:r>
              <a:rPr lang="ru-RU" sz="2800" dirty="0">
                <a:solidFill>
                  <a:srgbClr val="002060"/>
                </a:solidFill>
              </a:rPr>
              <a:t>системы социально-трудовых отношений, </a:t>
            </a:r>
            <a:r>
              <a:rPr lang="ru-RU" sz="2800" b="1" dirty="0">
                <a:solidFill>
                  <a:srgbClr val="FF0000"/>
                </a:solidFill>
              </a:rPr>
              <a:t>создания условий</a:t>
            </a:r>
            <a:r>
              <a:rPr lang="ru-RU" sz="2800" dirty="0">
                <a:solidFill>
                  <a:srgbClr val="002060"/>
                </a:solidFill>
              </a:rPr>
              <a:t>, способствующих повышению безопасности и производительности труда, </a:t>
            </a:r>
            <a:r>
              <a:rPr lang="ru-RU" sz="2800" b="1" dirty="0">
                <a:solidFill>
                  <a:srgbClr val="FF0000"/>
                </a:solidFill>
              </a:rPr>
              <a:t>роста </a:t>
            </a:r>
            <a:r>
              <a:rPr lang="ru-RU" sz="2800" dirty="0">
                <a:solidFill>
                  <a:srgbClr val="002060"/>
                </a:solidFill>
              </a:rPr>
              <a:t>благосостояния и </a:t>
            </a:r>
            <a:r>
              <a:rPr lang="ru-RU" sz="2800" b="1" dirty="0">
                <a:solidFill>
                  <a:srgbClr val="FF0000"/>
                </a:solidFill>
              </a:rPr>
              <a:t>уровня</a:t>
            </a:r>
            <a:r>
              <a:rPr lang="ru-RU" sz="2800" dirty="0">
                <a:solidFill>
                  <a:srgbClr val="002060"/>
                </a:solidFill>
              </a:rPr>
              <a:t> социально-правовой </a:t>
            </a:r>
            <a:r>
              <a:rPr lang="ru-RU" sz="2800" b="1" dirty="0">
                <a:solidFill>
                  <a:srgbClr val="FF0000"/>
                </a:solidFill>
              </a:rPr>
              <a:t>защиты</a:t>
            </a:r>
            <a:r>
              <a:rPr lang="ru-RU" sz="2800" dirty="0">
                <a:solidFill>
                  <a:srgbClr val="002060"/>
                </a:solidFill>
              </a:rPr>
              <a:t> работников. </a:t>
            </a:r>
            <a:br>
              <a:rPr lang="ru-RU" sz="2400" dirty="0"/>
            </a:br>
            <a:endParaRPr lang="ru-RU" sz="2400" dirty="0"/>
          </a:p>
        </p:txBody>
      </p:sp>
      <p:sp>
        <p:nvSpPr>
          <p:cNvPr id="3" name="Текст 2">
            <a:extLst>
              <a:ext uri="{FF2B5EF4-FFF2-40B4-BE49-F238E27FC236}">
                <a16:creationId xmlns:a16="http://schemas.microsoft.com/office/drawing/2014/main" id="{817D061C-023A-4DD9-8847-DD7718553EA4}"/>
              </a:ext>
            </a:extLst>
          </p:cNvPr>
          <p:cNvSpPr>
            <a:spLocks noGrp="1"/>
          </p:cNvSpPr>
          <p:nvPr>
            <p:ph type="body" idx="1"/>
          </p:nvPr>
        </p:nvSpPr>
        <p:spPr>
          <a:xfrm>
            <a:off x="497156" y="332531"/>
            <a:ext cx="6163217" cy="1511166"/>
          </a:xfrm>
          <a:effectLst>
            <a:softEdge rad="127000"/>
          </a:effectLst>
        </p:spPr>
        <p:txBody>
          <a:bodyPr rtlCol="0">
            <a:normAutofit/>
          </a:bodyPr>
          <a:lstStyle/>
          <a:p>
            <a:pPr rtl="0">
              <a:spcBef>
                <a:spcPts val="0"/>
              </a:spcBef>
            </a:pPr>
            <a:r>
              <a:rPr lang="ru-RU" b="1" dirty="0"/>
              <a:t>   Цель профсоюзной организации в    </a:t>
            </a:r>
          </a:p>
          <a:p>
            <a:pPr rtl="0">
              <a:spcBef>
                <a:spcPts val="0"/>
              </a:spcBef>
            </a:pPr>
            <a:r>
              <a:rPr lang="ru-RU" b="1" dirty="0"/>
              <a:t>   заключении  </a:t>
            </a:r>
            <a:r>
              <a:rPr lang="ru-RU" b="1" dirty="0">
                <a:solidFill>
                  <a:srgbClr val="002060"/>
                </a:solidFill>
              </a:rPr>
              <a:t>К</a:t>
            </a:r>
            <a:r>
              <a:rPr lang="ru-RU" b="1" dirty="0">
                <a:solidFill>
                  <a:srgbClr val="FF0000"/>
                </a:solidFill>
              </a:rPr>
              <a:t>Д</a:t>
            </a:r>
          </a:p>
        </p:txBody>
      </p:sp>
      <p:sp>
        <p:nvSpPr>
          <p:cNvPr id="6" name="TextBox 5">
            <a:extLst>
              <a:ext uri="{FF2B5EF4-FFF2-40B4-BE49-F238E27FC236}">
                <a16:creationId xmlns:a16="http://schemas.microsoft.com/office/drawing/2014/main" id="{659F6E91-583A-9833-8C82-996108F30ED8}"/>
              </a:ext>
            </a:extLst>
          </p:cNvPr>
          <p:cNvSpPr txBox="1"/>
          <p:nvPr/>
        </p:nvSpPr>
        <p:spPr>
          <a:xfrm>
            <a:off x="2877424" y="4645200"/>
            <a:ext cx="9067528" cy="1938992"/>
          </a:xfrm>
          <a:prstGeom prst="rect">
            <a:avLst/>
          </a:prstGeom>
          <a:solidFill>
            <a:srgbClr val="FFB715"/>
          </a:solidFill>
          <a:effectLst>
            <a:softEdge rad="127000"/>
          </a:effectLst>
        </p:spPr>
        <p:txBody>
          <a:bodyPr wrap="square">
            <a:spAutoFit/>
          </a:bodyPr>
          <a:lstStyle/>
          <a:p>
            <a:pPr algn="just"/>
            <a:r>
              <a:rPr lang="ru-RU" sz="2400" b="1" dirty="0">
                <a:solidFill>
                  <a:srgbClr val="FF0000"/>
                </a:solidFill>
              </a:rPr>
              <a:t>Коллективный</a:t>
            </a:r>
            <a:r>
              <a:rPr lang="ru-RU" sz="2400" b="1" dirty="0">
                <a:solidFill>
                  <a:schemeClr val="bg1"/>
                </a:solidFill>
              </a:rPr>
              <a:t> </a:t>
            </a:r>
            <a:r>
              <a:rPr lang="ru-RU" sz="2400" b="1" dirty="0">
                <a:solidFill>
                  <a:srgbClr val="002060"/>
                </a:solidFill>
              </a:rPr>
              <a:t>договор</a:t>
            </a:r>
            <a:r>
              <a:rPr lang="ru-RU" sz="2400" b="1" dirty="0">
                <a:solidFill>
                  <a:schemeClr val="bg1"/>
                </a:solidFill>
              </a:rPr>
              <a:t> – главный инструмент реализации защитной функции профсоюза в организации, показатель эффективности работы профкома. В нем содержится механизм реализации законных прав профсоюза, что способствует его деятельности в организации.</a:t>
            </a:r>
          </a:p>
        </p:txBody>
      </p:sp>
    </p:spTree>
    <p:extLst>
      <p:ext uri="{BB962C8B-B14F-4D97-AF65-F5344CB8AC3E}">
        <p14:creationId xmlns:p14="http://schemas.microsoft.com/office/powerpoint/2010/main" val="21775445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781B12-FBA5-9DF8-AC75-9185725F6753}"/>
              </a:ext>
            </a:extLst>
          </p:cNvPr>
          <p:cNvSpPr>
            <a:spLocks noGrp="1"/>
          </p:cNvSpPr>
          <p:nvPr>
            <p:ph type="title"/>
          </p:nvPr>
        </p:nvSpPr>
        <p:spPr>
          <a:xfrm>
            <a:off x="770022" y="520117"/>
            <a:ext cx="11146054" cy="5318621"/>
          </a:xfrm>
          <a:solidFill>
            <a:schemeClr val="accent1">
              <a:lumMod val="20000"/>
              <a:lumOff val="80000"/>
            </a:schemeClr>
          </a:solidFill>
        </p:spPr>
        <p:txBody>
          <a:bodyPr>
            <a:noAutofit/>
          </a:bodyPr>
          <a:lstStyle/>
          <a:p>
            <a:br>
              <a:rPr lang="ru-RU" sz="3200" dirty="0"/>
            </a:br>
            <a:r>
              <a:rPr lang="ru-RU" sz="3200" dirty="0">
                <a:solidFill>
                  <a:srgbClr val="002060"/>
                </a:solidFill>
              </a:rPr>
              <a:t>1. Инициирование, выбор представителей;</a:t>
            </a:r>
            <a:br>
              <a:rPr lang="ru-RU" sz="3200" dirty="0">
                <a:solidFill>
                  <a:srgbClr val="002060"/>
                </a:solidFill>
              </a:rPr>
            </a:br>
            <a:br>
              <a:rPr lang="ru-RU" sz="3200" dirty="0">
                <a:solidFill>
                  <a:srgbClr val="002060"/>
                </a:solidFill>
              </a:rPr>
            </a:br>
            <a:r>
              <a:rPr lang="ru-RU" sz="3200" dirty="0">
                <a:solidFill>
                  <a:srgbClr val="002060"/>
                </a:solidFill>
              </a:rPr>
              <a:t>2. Уведомление о начале переговоров;</a:t>
            </a:r>
            <a:br>
              <a:rPr lang="ru-RU" sz="3200" dirty="0">
                <a:solidFill>
                  <a:srgbClr val="002060"/>
                </a:solidFill>
              </a:rPr>
            </a:br>
            <a:br>
              <a:rPr lang="ru-RU" sz="3200" dirty="0">
                <a:solidFill>
                  <a:srgbClr val="002060"/>
                </a:solidFill>
              </a:rPr>
            </a:br>
            <a:r>
              <a:rPr lang="ru-RU" sz="3200" dirty="0">
                <a:solidFill>
                  <a:srgbClr val="002060"/>
                </a:solidFill>
              </a:rPr>
              <a:t>3. Создание и организация работы комиссии;</a:t>
            </a:r>
            <a:br>
              <a:rPr lang="ru-RU" sz="3200" dirty="0">
                <a:solidFill>
                  <a:srgbClr val="002060"/>
                </a:solidFill>
              </a:rPr>
            </a:br>
            <a:br>
              <a:rPr lang="ru-RU" sz="3200" dirty="0">
                <a:solidFill>
                  <a:srgbClr val="002060"/>
                </a:solidFill>
              </a:rPr>
            </a:br>
            <a:r>
              <a:rPr lang="ru-RU" sz="3200" dirty="0">
                <a:solidFill>
                  <a:srgbClr val="002060"/>
                </a:solidFill>
              </a:rPr>
              <a:t>4. Ведение коллективных переговоров;</a:t>
            </a:r>
            <a:br>
              <a:rPr lang="ru-RU" sz="3200" dirty="0">
                <a:solidFill>
                  <a:srgbClr val="002060"/>
                </a:solidFill>
              </a:rPr>
            </a:br>
            <a:br>
              <a:rPr lang="ru-RU" sz="3200" dirty="0">
                <a:solidFill>
                  <a:srgbClr val="002060"/>
                </a:solidFill>
              </a:rPr>
            </a:br>
            <a:r>
              <a:rPr lang="ru-RU" sz="3200" dirty="0">
                <a:solidFill>
                  <a:srgbClr val="002060"/>
                </a:solidFill>
              </a:rPr>
              <a:t>5. Подписание коллективного договора;</a:t>
            </a:r>
            <a:br>
              <a:rPr lang="ru-RU" sz="3200" dirty="0">
                <a:solidFill>
                  <a:srgbClr val="002060"/>
                </a:solidFill>
              </a:rPr>
            </a:br>
            <a:br>
              <a:rPr lang="ru-RU" sz="3200" dirty="0">
                <a:solidFill>
                  <a:srgbClr val="002060"/>
                </a:solidFill>
              </a:rPr>
            </a:br>
            <a:r>
              <a:rPr lang="ru-RU" sz="3200" dirty="0">
                <a:solidFill>
                  <a:srgbClr val="002060"/>
                </a:solidFill>
              </a:rPr>
              <a:t>6. Регистрация коллективного договора.</a:t>
            </a:r>
            <a:br>
              <a:rPr lang="ru-RU" sz="3200" dirty="0">
                <a:solidFill>
                  <a:srgbClr val="002060"/>
                </a:solidFill>
              </a:rPr>
            </a:br>
            <a:endParaRPr lang="ru-RU" sz="3200" dirty="0">
              <a:solidFill>
                <a:srgbClr val="002060"/>
              </a:solidFill>
            </a:endParaRPr>
          </a:p>
        </p:txBody>
      </p:sp>
      <p:sp>
        <p:nvSpPr>
          <p:cNvPr id="3" name="Текст 2">
            <a:extLst>
              <a:ext uri="{FF2B5EF4-FFF2-40B4-BE49-F238E27FC236}">
                <a16:creationId xmlns:a16="http://schemas.microsoft.com/office/drawing/2014/main" id="{A01D2DF8-5D42-2252-F528-4682523CA129}"/>
              </a:ext>
            </a:extLst>
          </p:cNvPr>
          <p:cNvSpPr>
            <a:spLocks noGrp="1"/>
          </p:cNvSpPr>
          <p:nvPr>
            <p:ph type="body" idx="1"/>
          </p:nvPr>
        </p:nvSpPr>
        <p:spPr>
          <a:xfrm>
            <a:off x="8756526" y="189339"/>
            <a:ext cx="3302428" cy="2990088"/>
          </a:xfrm>
          <a:effectLst>
            <a:softEdge rad="127000"/>
          </a:effectLst>
        </p:spPr>
        <p:txBody>
          <a:bodyPr/>
          <a:lstStyle/>
          <a:p>
            <a:pPr>
              <a:spcBef>
                <a:spcPts val="0"/>
              </a:spcBef>
            </a:pPr>
            <a:r>
              <a:rPr lang="ru-RU" b="1" dirty="0"/>
              <a:t>  ЭТАПЫ   </a:t>
            </a:r>
          </a:p>
          <a:p>
            <a:pPr>
              <a:spcBef>
                <a:spcPts val="0"/>
              </a:spcBef>
            </a:pPr>
            <a:r>
              <a:rPr lang="ru-RU" b="1" dirty="0"/>
              <a:t>  ЗАКЛЮЧЕНИЯ   </a:t>
            </a:r>
          </a:p>
          <a:p>
            <a:pPr>
              <a:spcBef>
                <a:spcPts val="0"/>
              </a:spcBef>
            </a:pPr>
            <a:r>
              <a:rPr lang="ru-RU" b="1" dirty="0">
                <a:solidFill>
                  <a:srgbClr val="002060"/>
                </a:solidFill>
              </a:rPr>
              <a:t>  КОЛЛЕКТИВНОГО</a:t>
            </a:r>
            <a:br>
              <a:rPr lang="ru-RU" b="1" dirty="0"/>
            </a:br>
            <a:r>
              <a:rPr lang="ru-RU" b="1" dirty="0"/>
              <a:t>  </a:t>
            </a:r>
            <a:r>
              <a:rPr lang="ru-RU" b="1" dirty="0">
                <a:solidFill>
                  <a:srgbClr val="FF0000"/>
                </a:solidFill>
              </a:rPr>
              <a:t>ДОГОВОРА</a:t>
            </a:r>
          </a:p>
        </p:txBody>
      </p:sp>
    </p:spTree>
    <p:extLst>
      <p:ext uri="{BB962C8B-B14F-4D97-AF65-F5344CB8AC3E}">
        <p14:creationId xmlns:p14="http://schemas.microsoft.com/office/powerpoint/2010/main" val="4033764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B1847F-5597-13BE-2C01-C78A363C8A80}"/>
              </a:ext>
            </a:extLst>
          </p:cNvPr>
          <p:cNvSpPr>
            <a:spLocks noGrp="1"/>
          </p:cNvSpPr>
          <p:nvPr>
            <p:ph type="title"/>
          </p:nvPr>
        </p:nvSpPr>
        <p:spPr>
          <a:xfrm>
            <a:off x="240486" y="756324"/>
            <a:ext cx="11621547" cy="6005203"/>
          </a:xfrm>
          <a:solidFill>
            <a:srgbClr val="FFF3D9"/>
          </a:solidFill>
          <a:effectLst>
            <a:softEdge rad="127000"/>
          </a:effectLst>
        </p:spPr>
        <p:txBody>
          <a:bodyPr>
            <a:noAutofit/>
          </a:bodyPr>
          <a:lstStyle/>
          <a:p>
            <a:br>
              <a:rPr lang="ru-RU" sz="1800" dirty="0"/>
            </a:br>
            <a:br>
              <a:rPr lang="ru-RU" sz="1800" dirty="0"/>
            </a:br>
            <a:br>
              <a:rPr lang="ru-RU" sz="1600" b="1" dirty="0"/>
            </a:br>
            <a:br>
              <a:rPr lang="ru-RU" sz="2000" b="1" dirty="0"/>
            </a:br>
            <a:br>
              <a:rPr lang="ru-RU" sz="2000" b="1" dirty="0"/>
            </a:br>
            <a:r>
              <a:rPr lang="ru-RU" sz="2000" b="1" dirty="0"/>
              <a:t>- </a:t>
            </a:r>
            <a:r>
              <a:rPr lang="ru-RU" sz="2000" b="1" i="1" dirty="0">
                <a:solidFill>
                  <a:srgbClr val="FF0000"/>
                </a:solidFill>
              </a:rPr>
              <a:t>Переговоры</a:t>
            </a:r>
            <a:r>
              <a:rPr lang="ru-RU" sz="1800" dirty="0">
                <a:solidFill>
                  <a:srgbClr val="002060"/>
                </a:solidFill>
              </a:rPr>
              <a:t> </a:t>
            </a:r>
            <a:r>
              <a:rPr lang="ru-RU" sz="1600" dirty="0">
                <a:solidFill>
                  <a:srgbClr val="002060"/>
                </a:solidFill>
              </a:rPr>
              <a:t>по заключению </a:t>
            </a:r>
            <a:r>
              <a:rPr lang="ru-RU" sz="1600" dirty="0">
                <a:solidFill>
                  <a:srgbClr val="FF0000"/>
                </a:solidFill>
              </a:rPr>
              <a:t>К</a:t>
            </a:r>
            <a:r>
              <a:rPr lang="ru-RU" sz="1600" dirty="0">
                <a:solidFill>
                  <a:srgbClr val="002060"/>
                </a:solidFill>
              </a:rPr>
              <a:t>Д могут быть </a:t>
            </a:r>
            <a:r>
              <a:rPr lang="ru-RU" sz="2000" b="1" i="1" dirty="0">
                <a:solidFill>
                  <a:srgbClr val="FF0000"/>
                </a:solidFill>
              </a:rPr>
              <a:t>начаты по инициативе любой из сторон</a:t>
            </a:r>
            <a:br>
              <a:rPr lang="ru-RU" sz="2000" b="1" dirty="0">
                <a:solidFill>
                  <a:srgbClr val="002060"/>
                </a:solidFill>
              </a:rPr>
            </a:br>
            <a:br>
              <a:rPr lang="ru-RU" sz="2000" b="1" dirty="0">
                <a:solidFill>
                  <a:srgbClr val="002060"/>
                </a:solidFill>
              </a:rPr>
            </a:br>
            <a:br>
              <a:rPr lang="ru-RU" sz="1000" b="1" dirty="0">
                <a:solidFill>
                  <a:srgbClr val="002060"/>
                </a:solidFill>
              </a:rPr>
            </a:br>
            <a:r>
              <a:rPr lang="ru-RU" sz="2000" b="1" dirty="0">
                <a:solidFill>
                  <a:srgbClr val="002060"/>
                </a:solidFill>
              </a:rPr>
              <a:t>-</a:t>
            </a:r>
            <a:r>
              <a:rPr lang="ru-RU" sz="2000" b="1" i="1" dirty="0">
                <a:solidFill>
                  <a:srgbClr val="FF0000"/>
                </a:solidFill>
              </a:rPr>
              <a:t>Интересы работодателя </a:t>
            </a:r>
            <a:r>
              <a:rPr lang="ru-RU" sz="1600" dirty="0">
                <a:solidFill>
                  <a:srgbClr val="002060"/>
                </a:solidFill>
              </a:rPr>
              <a:t>при проведении коллективных переговоров, заключении или изменении коллективного  договора, а также при рассмотрении и разрешении коллективных трудовых споров работников с работодателем в организации </a:t>
            </a:r>
            <a:r>
              <a:rPr lang="ru-RU" sz="2000" b="1" i="1" dirty="0">
                <a:solidFill>
                  <a:srgbClr val="FF0000"/>
                </a:solidFill>
              </a:rPr>
              <a:t>представляют руководитель организации, работодатель - индивидуальный предприниматель (лично) или уполномоченные ими лица. </a:t>
            </a:r>
            <a:br>
              <a:rPr lang="ru-RU" sz="2000" b="1" dirty="0">
                <a:solidFill>
                  <a:srgbClr val="FF0000"/>
                </a:solidFill>
              </a:rPr>
            </a:br>
            <a:br>
              <a:rPr lang="ru-RU" sz="2000" b="1" dirty="0">
                <a:solidFill>
                  <a:srgbClr val="FF0000"/>
                </a:solidFill>
              </a:rPr>
            </a:br>
            <a:r>
              <a:rPr lang="ru-RU" sz="2000" dirty="0">
                <a:solidFill>
                  <a:srgbClr val="002060"/>
                </a:solidFill>
              </a:rPr>
              <a:t>- </a:t>
            </a:r>
            <a:r>
              <a:rPr lang="ru-RU" sz="1600" dirty="0">
                <a:solidFill>
                  <a:srgbClr val="002060"/>
                </a:solidFill>
              </a:rPr>
              <a:t>В случае, если инициатива исходит </a:t>
            </a:r>
            <a:r>
              <a:rPr lang="ru-RU" sz="2000" b="1" i="1" dirty="0">
                <a:solidFill>
                  <a:srgbClr val="FF0000"/>
                </a:solidFill>
              </a:rPr>
              <a:t>от работников</a:t>
            </a:r>
            <a:r>
              <a:rPr lang="ru-RU" sz="2000" dirty="0">
                <a:solidFill>
                  <a:srgbClr val="002060"/>
                </a:solidFill>
              </a:rPr>
              <a:t>, </a:t>
            </a:r>
            <a:r>
              <a:rPr lang="ru-RU" sz="1600" dirty="0">
                <a:solidFill>
                  <a:srgbClr val="002060"/>
                </a:solidFill>
              </a:rPr>
              <a:t>то с предложением  начать переговоры выступают представители работников, указанные в ст.29 ТК – </a:t>
            </a:r>
            <a:r>
              <a:rPr lang="ru-RU" sz="2000" b="1" i="1" dirty="0">
                <a:solidFill>
                  <a:srgbClr val="FF0000"/>
                </a:solidFill>
              </a:rPr>
              <a:t>первичная профсоюзная организация или иные представители</a:t>
            </a:r>
            <a:r>
              <a:rPr lang="ru-RU" sz="2000" dirty="0">
                <a:solidFill>
                  <a:srgbClr val="002060"/>
                </a:solidFill>
              </a:rPr>
              <a:t>, </a:t>
            </a:r>
            <a:r>
              <a:rPr lang="ru-RU" sz="1600" dirty="0">
                <a:solidFill>
                  <a:srgbClr val="002060"/>
                </a:solidFill>
              </a:rPr>
              <a:t>избираемые работниками.</a:t>
            </a:r>
            <a:br>
              <a:rPr lang="ru-RU" sz="1600" dirty="0">
                <a:solidFill>
                  <a:srgbClr val="002060"/>
                </a:solidFill>
              </a:rPr>
            </a:br>
            <a:br>
              <a:rPr lang="ru-RU" sz="2000" dirty="0">
                <a:solidFill>
                  <a:srgbClr val="002060"/>
                </a:solidFill>
              </a:rPr>
            </a:br>
            <a:r>
              <a:rPr lang="ru-RU" sz="2000" dirty="0">
                <a:solidFill>
                  <a:srgbClr val="002060"/>
                </a:solidFill>
              </a:rPr>
              <a:t>- </a:t>
            </a:r>
            <a:r>
              <a:rPr lang="ru-RU" sz="2000" b="1" i="1" dirty="0">
                <a:solidFill>
                  <a:srgbClr val="FF0000"/>
                </a:solidFill>
              </a:rPr>
              <a:t>Не допускается ведение коллективных переговоров и заключение коллективных договоров </a:t>
            </a:r>
            <a:r>
              <a:rPr lang="ru-RU" sz="1600" dirty="0">
                <a:solidFill>
                  <a:srgbClr val="002060"/>
                </a:solidFill>
              </a:rPr>
              <a:t>и соглашений </a:t>
            </a:r>
            <a:r>
              <a:rPr lang="ru-RU" sz="2000" b="1" i="1" dirty="0">
                <a:solidFill>
                  <a:srgbClr val="FF0000"/>
                </a:solidFill>
              </a:rPr>
              <a:t>от имени работников лицами, представляющими интересы работодателей</a:t>
            </a:r>
            <a:r>
              <a:rPr lang="ru-RU" sz="2000" dirty="0">
                <a:solidFill>
                  <a:srgbClr val="002060"/>
                </a:solidFill>
              </a:rPr>
              <a:t>, </a:t>
            </a:r>
            <a:r>
              <a:rPr lang="ru-RU" sz="1600" dirty="0">
                <a:solidFill>
                  <a:srgbClr val="002060"/>
                </a:solidFill>
              </a:rPr>
              <a:t>а также организациями или органами, созданными либо финансируемыми работодателями, органами исполнительной власти, органами местного самоуправления, политическими партиями (ст.36 ТК РФ)</a:t>
            </a:r>
            <a:br>
              <a:rPr lang="ru-RU" sz="1600" dirty="0">
                <a:solidFill>
                  <a:srgbClr val="002060"/>
                </a:solidFill>
              </a:rPr>
            </a:br>
            <a:br>
              <a:rPr lang="ru-RU" sz="2000" dirty="0">
                <a:solidFill>
                  <a:srgbClr val="002060"/>
                </a:solidFill>
              </a:rPr>
            </a:br>
            <a:r>
              <a:rPr lang="ru-RU" sz="2000" dirty="0">
                <a:solidFill>
                  <a:srgbClr val="002060"/>
                </a:solidFill>
              </a:rPr>
              <a:t>- </a:t>
            </a:r>
            <a:r>
              <a:rPr lang="ru-RU" sz="2000" b="1" i="1" dirty="0">
                <a:solidFill>
                  <a:srgbClr val="FF0000"/>
                </a:solidFill>
              </a:rPr>
              <a:t>Наличие иного представителя не может являться препятствием </a:t>
            </a:r>
            <a:r>
              <a:rPr lang="ru-RU" sz="1600" dirty="0">
                <a:solidFill>
                  <a:srgbClr val="002060"/>
                </a:solidFill>
              </a:rPr>
              <a:t>для осуществления профсоюзной организацией своих полномочий (ст. 31 ТК РФ) и использоваться для воспрепятствования деятельности профсоюзов в соответствии с Федеральным законом от 12.01.1996 № 10-ФЗ "О профессиональных союзах, их правах и гарантиях деятельности" (п. 1 ст. 16 Закона № 10-ФЗ). </a:t>
            </a:r>
            <a:br>
              <a:rPr lang="ru-RU" sz="1600" dirty="0"/>
            </a:br>
            <a:br>
              <a:rPr lang="ru-RU" sz="1600" dirty="0"/>
            </a:br>
            <a:r>
              <a:rPr lang="ru-RU" sz="1600" dirty="0"/>
              <a:t>                                                                                               </a:t>
            </a:r>
            <a:br>
              <a:rPr lang="ru-RU" sz="1600" dirty="0"/>
            </a:br>
            <a:br>
              <a:rPr lang="ru-RU" sz="1200" dirty="0"/>
            </a:br>
            <a:br>
              <a:rPr lang="ru-RU" sz="1200" dirty="0"/>
            </a:br>
            <a:br>
              <a:rPr lang="ru-RU" sz="1200" dirty="0"/>
            </a:br>
            <a:endParaRPr lang="ru-RU" sz="1200" dirty="0"/>
          </a:p>
        </p:txBody>
      </p:sp>
      <p:sp>
        <p:nvSpPr>
          <p:cNvPr id="3" name="Текст 2">
            <a:extLst>
              <a:ext uri="{FF2B5EF4-FFF2-40B4-BE49-F238E27FC236}">
                <a16:creationId xmlns:a16="http://schemas.microsoft.com/office/drawing/2014/main" id="{16A680EF-0D35-CBAC-6EFE-EB05A36C2CD2}"/>
              </a:ext>
            </a:extLst>
          </p:cNvPr>
          <p:cNvSpPr>
            <a:spLocks noGrp="1"/>
          </p:cNvSpPr>
          <p:nvPr>
            <p:ph type="body" idx="1"/>
          </p:nvPr>
        </p:nvSpPr>
        <p:spPr>
          <a:xfrm>
            <a:off x="178964" y="96472"/>
            <a:ext cx="5324214" cy="1002485"/>
          </a:xfrm>
        </p:spPr>
        <p:txBody>
          <a:bodyPr>
            <a:noAutofit/>
          </a:bodyPr>
          <a:lstStyle/>
          <a:p>
            <a:pPr algn="ctr">
              <a:spcBef>
                <a:spcPts val="0"/>
              </a:spcBef>
            </a:pPr>
            <a:r>
              <a:rPr lang="ru-RU" b="1" dirty="0"/>
              <a:t>Инициирование, </a:t>
            </a:r>
          </a:p>
          <a:p>
            <a:pPr algn="ctr">
              <a:spcBef>
                <a:spcPts val="0"/>
              </a:spcBef>
            </a:pPr>
            <a:r>
              <a:rPr lang="ru-RU" b="1" dirty="0"/>
              <a:t>выбор представителей</a:t>
            </a:r>
            <a:endParaRPr lang="ru-RU" dirty="0"/>
          </a:p>
        </p:txBody>
      </p:sp>
    </p:spTree>
    <p:extLst>
      <p:ext uri="{BB962C8B-B14F-4D97-AF65-F5344CB8AC3E}">
        <p14:creationId xmlns:p14="http://schemas.microsoft.com/office/powerpoint/2010/main" val="29562448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A43B5CF-4FE9-41DE-BBF1-E8AFEEE36DF4}"/>
              </a:ext>
            </a:extLst>
          </p:cNvPr>
          <p:cNvSpPr/>
          <p:nvPr/>
        </p:nvSpPr>
        <p:spPr>
          <a:xfrm>
            <a:off x="144011" y="469784"/>
            <a:ext cx="11903978" cy="6286876"/>
          </a:xfrm>
          <a:prstGeom prst="rect">
            <a:avLst/>
          </a:prstGeom>
          <a:solidFill>
            <a:srgbClr val="FFF3D9"/>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69705EB4-0D0F-6A45-061E-71770696E77C}"/>
              </a:ext>
            </a:extLst>
          </p:cNvPr>
          <p:cNvSpPr>
            <a:spLocks noGrp="1"/>
          </p:cNvSpPr>
          <p:nvPr>
            <p:ph type="title"/>
          </p:nvPr>
        </p:nvSpPr>
        <p:spPr>
          <a:xfrm>
            <a:off x="374708" y="1963025"/>
            <a:ext cx="11738995" cy="3938672"/>
          </a:xfrm>
        </p:spPr>
        <p:txBody>
          <a:bodyPr>
            <a:normAutofit fontScale="90000"/>
          </a:bodyPr>
          <a:lstStyle/>
          <a:p>
            <a:r>
              <a:rPr lang="ru-RU" sz="1800" dirty="0">
                <a:solidFill>
                  <a:srgbClr val="002060"/>
                </a:solidFill>
              </a:rPr>
              <a:t>1)  В организации </a:t>
            </a:r>
            <a:r>
              <a:rPr lang="ru-RU" sz="2200" b="1" i="1" dirty="0">
                <a:solidFill>
                  <a:srgbClr val="FF0000"/>
                </a:solidFill>
              </a:rPr>
              <a:t>действует первичная профсоюзная организация, объединяющая более половины работников </a:t>
            </a:r>
            <a:r>
              <a:rPr lang="ru-RU" sz="1800" dirty="0">
                <a:solidFill>
                  <a:srgbClr val="002060"/>
                </a:solidFill>
              </a:rPr>
              <a:t>данной организации, - такая первичная профсоюзная организация </a:t>
            </a:r>
            <a:r>
              <a:rPr lang="ru-RU" sz="2200" b="1" i="1" dirty="0">
                <a:solidFill>
                  <a:srgbClr val="FF0000"/>
                </a:solidFill>
              </a:rPr>
              <a:t>имеет право </a:t>
            </a:r>
            <a:r>
              <a:rPr lang="ru-RU" sz="1800" dirty="0">
                <a:solidFill>
                  <a:srgbClr val="002060"/>
                </a:solidFill>
              </a:rPr>
              <a:t>по решению своего выборного органа направить предложение работодателю о начале коллективных переговоров </a:t>
            </a:r>
            <a:r>
              <a:rPr lang="ru-RU" sz="2200" b="1" i="1" dirty="0">
                <a:solidFill>
                  <a:srgbClr val="FF0000"/>
                </a:solidFill>
              </a:rPr>
              <a:t>от имени всех работников</a:t>
            </a:r>
            <a:r>
              <a:rPr lang="ru-RU" sz="2200" i="1" dirty="0">
                <a:solidFill>
                  <a:srgbClr val="002060"/>
                </a:solidFill>
              </a:rPr>
              <a:t>.</a:t>
            </a:r>
            <a:br>
              <a:rPr lang="ru-RU" sz="2200" i="1" dirty="0">
                <a:solidFill>
                  <a:srgbClr val="002060"/>
                </a:solidFill>
              </a:rPr>
            </a:br>
            <a:br>
              <a:rPr lang="ru-RU" sz="1000" dirty="0">
                <a:solidFill>
                  <a:srgbClr val="002060"/>
                </a:solidFill>
              </a:rPr>
            </a:br>
            <a:r>
              <a:rPr lang="ru-RU" sz="1800" dirty="0">
                <a:solidFill>
                  <a:srgbClr val="002060"/>
                </a:solidFill>
              </a:rPr>
              <a:t>2</a:t>
            </a:r>
            <a:r>
              <a:rPr lang="ru-RU" sz="2200" i="1" dirty="0">
                <a:solidFill>
                  <a:srgbClr val="002060"/>
                </a:solidFill>
              </a:rPr>
              <a:t>)   </a:t>
            </a:r>
            <a:r>
              <a:rPr lang="ru-RU" sz="1800" dirty="0">
                <a:solidFill>
                  <a:srgbClr val="002060"/>
                </a:solidFill>
              </a:rPr>
              <a:t>В организации </a:t>
            </a:r>
            <a:r>
              <a:rPr lang="ru-RU" sz="2200" b="1" i="1" dirty="0">
                <a:solidFill>
                  <a:srgbClr val="FF0000"/>
                </a:solidFill>
              </a:rPr>
              <a:t>действуют две или более профсоюзные организации, объединяющие в совокупности более половины работников</a:t>
            </a:r>
            <a:r>
              <a:rPr lang="ru-RU" sz="2200" b="1" i="1" dirty="0">
                <a:solidFill>
                  <a:srgbClr val="002060"/>
                </a:solidFill>
              </a:rPr>
              <a:t> </a:t>
            </a:r>
            <a:r>
              <a:rPr lang="ru-RU" sz="1800" dirty="0">
                <a:solidFill>
                  <a:srgbClr val="002060"/>
                </a:solidFill>
              </a:rPr>
              <a:t>данного работодателя (но каждая из них объединяет менее половины работников) - в этом случае они</a:t>
            </a:r>
            <a:r>
              <a:rPr lang="en-US" sz="1800" dirty="0">
                <a:solidFill>
                  <a:srgbClr val="002060"/>
                </a:solidFill>
              </a:rPr>
              <a:t> </a:t>
            </a:r>
            <a:r>
              <a:rPr lang="ru-RU" sz="1800" dirty="0">
                <a:solidFill>
                  <a:srgbClr val="002060"/>
                </a:solidFill>
              </a:rPr>
              <a:t>могут создать </a:t>
            </a:r>
            <a:r>
              <a:rPr lang="ru-RU" sz="2200" b="1" i="1" dirty="0">
                <a:solidFill>
                  <a:srgbClr val="FF0000"/>
                </a:solidFill>
              </a:rPr>
              <a:t>единый представительный орган </a:t>
            </a:r>
            <a:r>
              <a:rPr lang="ru-RU" sz="1800" dirty="0">
                <a:solidFill>
                  <a:srgbClr val="002060"/>
                </a:solidFill>
              </a:rPr>
              <a:t>данных профорганизаций</a:t>
            </a:r>
            <a:r>
              <a:rPr lang="ru-RU" sz="2000" dirty="0">
                <a:solidFill>
                  <a:srgbClr val="002060"/>
                </a:solidFill>
              </a:rPr>
              <a:t>. </a:t>
            </a:r>
            <a:br>
              <a:rPr lang="ru-RU" sz="1800" dirty="0">
                <a:solidFill>
                  <a:srgbClr val="002060"/>
                </a:solidFill>
              </a:rPr>
            </a:br>
            <a:br>
              <a:rPr lang="ru-RU" sz="1800" dirty="0">
                <a:solidFill>
                  <a:srgbClr val="002060"/>
                </a:solidFill>
              </a:rPr>
            </a:br>
            <a:r>
              <a:rPr lang="ru-RU" sz="1800" dirty="0">
                <a:solidFill>
                  <a:srgbClr val="002060"/>
                </a:solidFill>
              </a:rPr>
              <a:t>3) Если</a:t>
            </a:r>
            <a:r>
              <a:rPr lang="ru-RU" sz="2200" b="1" i="1" dirty="0">
                <a:solidFill>
                  <a:srgbClr val="FF0000"/>
                </a:solidFill>
              </a:rPr>
              <a:t> ни одна из первичных профсоюзных организаций или в совокупности первичные профсоюзные организации, </a:t>
            </a:r>
            <a:r>
              <a:rPr lang="ru-RU" sz="1800" dirty="0">
                <a:solidFill>
                  <a:srgbClr val="002060"/>
                </a:solidFill>
              </a:rPr>
              <a:t>пожелавшие создать единый представительный орган, </a:t>
            </a:r>
            <a:r>
              <a:rPr lang="ru-RU" sz="2200" b="1" i="1" dirty="0">
                <a:solidFill>
                  <a:srgbClr val="FF0000"/>
                </a:solidFill>
              </a:rPr>
              <a:t>не объединяют более половины работников </a:t>
            </a:r>
            <a:r>
              <a:rPr lang="ru-RU" sz="1800" dirty="0">
                <a:solidFill>
                  <a:srgbClr val="002060"/>
                </a:solidFill>
              </a:rPr>
              <a:t>данного работодателя, то </a:t>
            </a:r>
            <a:r>
              <a:rPr lang="ru-RU" sz="2200" b="1" dirty="0">
                <a:solidFill>
                  <a:srgbClr val="FF0000"/>
                </a:solidFill>
              </a:rPr>
              <a:t>общее собрание </a:t>
            </a:r>
            <a:r>
              <a:rPr lang="ru-RU" sz="1800" dirty="0">
                <a:solidFill>
                  <a:srgbClr val="002060"/>
                </a:solidFill>
              </a:rPr>
              <a:t>(конференция) работников тайным голосованием </a:t>
            </a:r>
            <a:r>
              <a:rPr lang="ru-RU" sz="2200" b="1" i="1" dirty="0">
                <a:solidFill>
                  <a:srgbClr val="FF0000"/>
                </a:solidFill>
              </a:rPr>
              <a:t>может определить ту первичную </a:t>
            </a:r>
            <a:r>
              <a:rPr lang="ru-RU" sz="1800" dirty="0">
                <a:solidFill>
                  <a:srgbClr val="002060"/>
                </a:solidFill>
              </a:rPr>
              <a:t>профсоюзную организацию, </a:t>
            </a:r>
            <a:r>
              <a:rPr lang="ru-RU" sz="2200" b="1" i="1" dirty="0">
                <a:solidFill>
                  <a:srgbClr val="FF0000"/>
                </a:solidFill>
              </a:rPr>
              <a:t>которой</a:t>
            </a:r>
            <a:r>
              <a:rPr lang="ru-RU" sz="2200" i="1" dirty="0">
                <a:solidFill>
                  <a:srgbClr val="002060"/>
                </a:solidFill>
              </a:rPr>
              <a:t> </a:t>
            </a:r>
            <a:r>
              <a:rPr lang="ru-RU" sz="1800" dirty="0">
                <a:solidFill>
                  <a:srgbClr val="002060"/>
                </a:solidFill>
              </a:rPr>
              <a:t>при согласии ее выборного профоргана </a:t>
            </a:r>
            <a:r>
              <a:rPr lang="ru-RU" sz="2200" b="1" i="1" dirty="0">
                <a:solidFill>
                  <a:srgbClr val="FF0000"/>
                </a:solidFill>
              </a:rPr>
              <a:t>поручается направить работодателю </a:t>
            </a:r>
            <a:r>
              <a:rPr lang="ru-RU" sz="1800" dirty="0">
                <a:solidFill>
                  <a:srgbClr val="002060"/>
                </a:solidFill>
              </a:rPr>
              <a:t>(его представителю) </a:t>
            </a:r>
            <a:r>
              <a:rPr lang="ru-RU" sz="2200" b="1" i="1" dirty="0">
                <a:solidFill>
                  <a:srgbClr val="FF0000"/>
                </a:solidFill>
              </a:rPr>
              <a:t>предложение о начале коллективных переговоров </a:t>
            </a:r>
            <a:r>
              <a:rPr lang="ru-RU" sz="1800" dirty="0">
                <a:solidFill>
                  <a:srgbClr val="002060"/>
                </a:solidFill>
              </a:rPr>
              <a:t>от имени всех работников.</a:t>
            </a:r>
            <a:br>
              <a:rPr lang="ru-RU" sz="1800" dirty="0">
                <a:solidFill>
                  <a:srgbClr val="002060"/>
                </a:solidFill>
              </a:rPr>
            </a:br>
            <a:br>
              <a:rPr lang="ru-RU" sz="1800" dirty="0">
                <a:solidFill>
                  <a:srgbClr val="002060"/>
                </a:solidFill>
              </a:rPr>
            </a:br>
            <a:r>
              <a:rPr lang="ru-RU" sz="1800" dirty="0">
                <a:solidFill>
                  <a:srgbClr val="002060"/>
                </a:solidFill>
              </a:rPr>
              <a:t>4) В организации </a:t>
            </a:r>
            <a:r>
              <a:rPr lang="ru-RU" sz="2200" b="1" i="1" dirty="0">
                <a:solidFill>
                  <a:srgbClr val="FF0000"/>
                </a:solidFill>
              </a:rPr>
              <a:t>действует одна первичная профсоюзная организация, объединяющая менее половины работников</a:t>
            </a:r>
            <a:r>
              <a:rPr lang="ru-RU" sz="1800" dirty="0">
                <a:solidFill>
                  <a:srgbClr val="002060"/>
                </a:solidFill>
              </a:rPr>
              <a:t>. В этом случае в организации проводится </a:t>
            </a:r>
            <a:r>
              <a:rPr lang="ru-RU" sz="2200" b="1" i="1" dirty="0">
                <a:solidFill>
                  <a:srgbClr val="FF0000"/>
                </a:solidFill>
              </a:rPr>
              <a:t>общее собрание </a:t>
            </a:r>
            <a:r>
              <a:rPr lang="ru-RU" sz="1800" dirty="0">
                <a:solidFill>
                  <a:srgbClr val="002060"/>
                </a:solidFill>
              </a:rPr>
              <a:t>(конференция) работников, на котором они могут </a:t>
            </a:r>
            <a:r>
              <a:rPr lang="ru-RU" sz="2200" b="1" i="1" dirty="0">
                <a:solidFill>
                  <a:srgbClr val="FF0000"/>
                </a:solidFill>
              </a:rPr>
              <a:t>поручить </a:t>
            </a:r>
            <a:r>
              <a:rPr lang="ru-RU" sz="1800" dirty="0">
                <a:solidFill>
                  <a:srgbClr val="002060"/>
                </a:solidFill>
              </a:rPr>
              <a:t>представление своих интересов </a:t>
            </a:r>
            <a:r>
              <a:rPr lang="ru-RU" sz="2200" b="1" i="1" dirty="0">
                <a:solidFill>
                  <a:srgbClr val="FF0000"/>
                </a:solidFill>
              </a:rPr>
              <a:t>профсоюзной организации либо иному представителю </a:t>
            </a:r>
            <a:br>
              <a:rPr lang="ru-RU" sz="2200" b="1" i="1" dirty="0">
                <a:solidFill>
                  <a:srgbClr val="FF0000"/>
                </a:solidFill>
              </a:rPr>
            </a:br>
            <a:r>
              <a:rPr lang="ru-RU" sz="1800" dirty="0">
                <a:solidFill>
                  <a:srgbClr val="002060"/>
                </a:solidFill>
              </a:rPr>
              <a:t>(ст. 31 ТК РФ). </a:t>
            </a:r>
            <a:br>
              <a:rPr lang="ru-RU" sz="1800" dirty="0">
                <a:solidFill>
                  <a:srgbClr val="002060"/>
                </a:solidFill>
              </a:rPr>
            </a:br>
            <a:br>
              <a:rPr lang="ru-RU" sz="1800" dirty="0">
                <a:solidFill>
                  <a:srgbClr val="002060"/>
                </a:solidFill>
              </a:rPr>
            </a:br>
            <a:r>
              <a:rPr lang="ru-RU" sz="1800" dirty="0">
                <a:solidFill>
                  <a:srgbClr val="002060"/>
                </a:solidFill>
              </a:rPr>
              <a:t>5)Работники </a:t>
            </a:r>
            <a:r>
              <a:rPr lang="ru-RU" sz="2200" b="1" i="1" dirty="0">
                <a:solidFill>
                  <a:srgbClr val="FF0000"/>
                </a:solidFill>
              </a:rPr>
              <a:t>на общем собрании </a:t>
            </a:r>
            <a:r>
              <a:rPr lang="ru-RU" sz="1800" dirty="0">
                <a:solidFill>
                  <a:srgbClr val="002060"/>
                </a:solidFill>
              </a:rPr>
              <a:t>(конференции) могут избрать </a:t>
            </a:r>
            <a:r>
              <a:rPr lang="ru-RU" sz="2200" b="1" dirty="0">
                <a:solidFill>
                  <a:srgbClr val="FF0000"/>
                </a:solidFill>
              </a:rPr>
              <a:t>иного представителя (представительный орган) </a:t>
            </a:r>
            <a:r>
              <a:rPr lang="ru-RU" sz="1800" dirty="0">
                <a:solidFill>
                  <a:srgbClr val="002060"/>
                </a:solidFill>
              </a:rPr>
              <a:t>для ведения коллективных переговоров и осуществления других форм социального партнерства в организации или поручить выступать от своего имени уже имеющемуся в организации представительному органу. </a:t>
            </a:r>
            <a:br>
              <a:rPr lang="ru-RU" sz="1800" dirty="0">
                <a:solidFill>
                  <a:srgbClr val="002060"/>
                </a:solidFill>
              </a:rPr>
            </a:br>
            <a:endParaRPr lang="ru-RU" sz="1800" dirty="0">
              <a:solidFill>
                <a:srgbClr val="002060"/>
              </a:solidFill>
            </a:endParaRPr>
          </a:p>
        </p:txBody>
      </p:sp>
      <p:sp>
        <p:nvSpPr>
          <p:cNvPr id="3" name="Текст 2">
            <a:extLst>
              <a:ext uri="{FF2B5EF4-FFF2-40B4-BE49-F238E27FC236}">
                <a16:creationId xmlns:a16="http://schemas.microsoft.com/office/drawing/2014/main" id="{FFD1BAF4-CF4E-AD4A-6121-9F1016B5EB30}"/>
              </a:ext>
            </a:extLst>
          </p:cNvPr>
          <p:cNvSpPr>
            <a:spLocks noGrp="1"/>
          </p:cNvSpPr>
          <p:nvPr>
            <p:ph type="body" idx="1"/>
          </p:nvPr>
        </p:nvSpPr>
        <p:spPr>
          <a:xfrm>
            <a:off x="374708" y="42302"/>
            <a:ext cx="5658375" cy="854963"/>
          </a:xfrm>
        </p:spPr>
        <p:txBody>
          <a:bodyPr>
            <a:noAutofit/>
          </a:bodyPr>
          <a:lstStyle/>
          <a:p>
            <a:r>
              <a:rPr lang="ru-RU" b="1" dirty="0"/>
              <a:t>Варианты представительства работников (ст. 37 ТК РФ)</a:t>
            </a:r>
          </a:p>
        </p:txBody>
      </p:sp>
    </p:spTree>
    <p:extLst>
      <p:ext uri="{BB962C8B-B14F-4D97-AF65-F5344CB8AC3E}">
        <p14:creationId xmlns:p14="http://schemas.microsoft.com/office/powerpoint/2010/main" val="1709442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400023_TF89213316_Win32" id="{D7A5F952-8DD7-4435-A771-4AA8C4C495A6}" vid="{130BA271-68FB-4BC3-8022-A5C777565067}"/>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0D7697-8E53-4EA8-8CBB-9C19575257BF}">
  <ds:schemaRefs>
    <ds:schemaRef ds:uri="http://www.w3.org/XML/1998/namespace"/>
    <ds:schemaRef ds:uri="16c05727-aa75-4e4a-9b5f-8a80a1165891"/>
    <ds:schemaRef ds:uri="http://schemas.microsoft.com/office/2006/documentManagement/types"/>
    <ds:schemaRef ds:uri="71af3243-3dd4-4a8d-8c0d-dd76da1f02a5"/>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1DF0A252-5923-47A2-A53A-F9BF72908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27DC71-2909-427C-BDB0-3E47E21015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с контрастным полем</Template>
  <TotalTime>13517</TotalTime>
  <Words>2898</Words>
  <Application>Microsoft Office PowerPoint</Application>
  <PresentationFormat>Широкоэкранный</PresentationFormat>
  <Paragraphs>173</Paragraphs>
  <Slides>20</Slides>
  <Notes>5</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20</vt:i4>
      </vt:variant>
    </vt:vector>
  </HeadingPairs>
  <TitlesOfParts>
    <vt:vector size="27" baseType="lpstr">
      <vt:lpstr>Arial</vt:lpstr>
      <vt:lpstr>Avenir Next LT Pro</vt:lpstr>
      <vt:lpstr>Calibri</vt:lpstr>
      <vt:lpstr>Segoe UI</vt:lpstr>
      <vt:lpstr>Wingdings</vt:lpstr>
      <vt:lpstr>AccentBoxVTI</vt:lpstr>
      <vt:lpstr>Document</vt:lpstr>
      <vt:lpstr>Коллективный договор</vt:lpstr>
      <vt:lpstr>Коллективный договор — это документ, который регулирует социально-трудовые отношения между работодателем и работниками в организации</vt:lpstr>
      <vt:lpstr>Зачем КД работникам?</vt:lpstr>
      <vt:lpstr>Почему КД нужен работодателю?</vt:lpstr>
      <vt:lpstr>Основные функции КД</vt:lpstr>
      <vt:lpstr>- согласование оптимального баланса интересов работников и работодателей.  Основными задачами КД являются: повышение эффективности системы социально-трудовых отношений, создания условий, способствующих повышению безопасности и производительности труда, роста благосостояния и уровня социально-правовой защиты работников.  </vt:lpstr>
      <vt:lpstr> 1. Инициирование, выбор представителей;  2. Уведомление о начале переговоров;  3. Создание и организация работы комиссии;  4. Ведение коллективных переговоров;  5. Подписание коллективного договора;  6. Регистрация коллективного договора. </vt:lpstr>
      <vt:lpstr>     - Переговоры по заключению КД могут быть начаты по инициативе любой из сторон   -Интересы работодателя при проведении коллективных переговоров, заключении или изменении коллективного  договора, а также при рассмотрении и разрешении коллективных трудовых споров работников с работодателем в организации представляют руководитель организации, работодатель - индивидуальный предприниматель (лично) или уполномоченные ими лица.   - В случае, если инициатива исходит от работников, то с предложением  начать переговоры выступают представители работников, указанные в ст.29 ТК – первичная профсоюзная организация или иные представители, избираемые работниками.  - Не допускается ведение коллективных переговоров и заключение коллективных договоров и соглашений от имени работников лицами, представляющими интересы работодателей, а также организациями или органами, созданными либо финансируемыми работодателями, органами исполнительной власти, органами местного самоуправления, политическими партиями (ст.36 ТК РФ)  - Наличие иного представителя не может являться препятствием для осуществления профсоюзной организацией своих полномочий (ст. 31 ТК РФ) и использоваться для воспрепятствования деятельности профсоюзов в соответствии с Федеральным законом от 12.01.1996 № 10-ФЗ "О профессиональных союзах, их правах и гарантиях деятельности" (п. 1 ст. 16 Закона № 10-ФЗ).                                                                                                      </vt:lpstr>
      <vt:lpstr>1)  В организации действует первичная профсоюзная организация, объединяющая более половины работников данной организации, - такая первичная профсоюзная организация имеет право по решению своего выборного органа направить предложение работодателю о начале коллективных переговоров от имени всех работников.  2)   В организации действуют две или более профсоюзные организации, объединяющие в совокупности более половины работников данного работодателя (но каждая из них объединяет менее половины работников) - в этом случае они могут создать единый представительный орган данных профорганизаций.   3) Если ни одна из первичных профсоюзных организаций или в совокупности первичные профсоюзные организации, пожелавшие создать единый представительный орган, не объединяют более половины работников данного работодателя, то общее собрание (конференция) работников тайным голосованием может определить ту первичную профсоюзную организацию, которой при согласии ее выборного профоргана поручается направить работодателю (его представителю) предложение о начале коллективных переговоров от имени всех работников.  4) В организации действует одна первичная профсоюзная организация, объединяющая менее половины работников. В этом случае в организации проводится общее собрание (конференция) работников, на котором они могут поручить представление своих интересов профсоюзной организации либо иному представителю  (ст. 31 ТК РФ).   5)Работники на общем собрании (конференции) могут избрать иного представителя (представительный орган) для ведения коллективных переговоров и осуществления других форм социального партнерства в организации или поручить выступать от своего имени уже имеющемуся в организации представительному органу.  </vt:lpstr>
      <vt:lpstr>                Из протеста прокурора: в данном деле объектом посягательства стало не заключение коллективного договора, а право на ведение коллективных переговоров, для которых требования к численности не предъявляются. Законодательство требует именно начать ведение коллективных переговоров в отношении работников, являющихся членами профсоюзной организации, чтобы решить все разногласия, а не заключать коллективный договор. Часть 3 ст. 36 ТК РФ предусматривает, что ведение коллективных переговоров и заключение коллективных договоров от имени работников не может быть осуществлено лицами, представляющими интересы работодателей. Иных ограничений и запретов для ведения коллективных переговоров в ТК не содержится. Таким образом, работодатель, получивший приглашение о вступлении в коллективные переговоры, обязан их начать независимо от численности.  Из решения суда: Довод о том, что первичная профсоюзная организация не объединяет половины работников, а поэтому не имела права обращаться с предложением о проведении коллективных переговоров, в данном случае не влияет на существо рассматриваемого дела. Сам факт отказа от участия в переговорах свидетельствует о нарушении закона.   Суд признал требование прокурора правомерным, однако дело об административном правонарушении было прекращено по причине пропуска сроков привлечения работодателя к ответственности. (решение Мурманского областного суда от 13.05.2010 по делу № 21-121-2010)  Доводы работодателя: представители профсоюза должны подтвердить свои полномочия, представив устав профсоюза, положение о первичной профсоюзной организации, список членов профсоюза и их личные заявления.  Позиция профсоюза:  такие сведения относятся к персональным данным работника, а, следовательно, в соответствии п. 3 и п. 5 ст. 86 Трудового кодекса РФ могут быть получены только от самого работника. При этом Трудовой кодекс РФ содержит прямой запрет на получение и обработку персональных данных работника о его членстве в профсоюзе или его профсоюзной деятельности.  </vt:lpstr>
      <vt:lpstr>- Независимо от того какая сторона выступила инициатором начала коллективных переговоров, представители другой стороны, получившие предложение в письменной форме о начале коллективных переговоров, обязаны вступить в переговоры в течение семи календарных дней со дня получения указанного предложения, направив инициатору проведения коллективных переговоров ответ с указанием представителей от своей стороны для участия в работе комиссии по ведению коллективных переговоров и их полномочий. Днем начала коллективных переговоров является день, следующий  за днем получения инициатором проведения коллективных переговоров указанного ответа (ч.2 ст.36 ТК РФ).  - Сроки, место и порядок проведения коллективных переговоров определяются представителями сторон, являющимися участниками указанных переговоров.  - Для ведения коллективных переговоров, подготовки проекта коллективного договора и заключения коллективного договора на паритетной основе создается комиссия, которая определяет порядок разработки проекта коллективного договора и заключения коллективного договора (ст. ст. 35, 42 ТК РФ).  - Информацию, необходимую для ведения коллективных переговоров, стороны должны предоставлять друг другу не позднее двух недель со дня получения соответствующего запроса.   - Участники коллективных переговоров, другие лица, связанные с ведением коллективных  переговоров, не должны разглашать полученные сведения,  если  эти сведения относятся  к   охраняемой   законом  тайне     - Коллективные переговоры должны быть проведены в течении трех месяцев со дня начала коллективных переговоров. При недостижении согласия между сторонами по отдельным положениям проекта, стороны должны подписать коллективный договор на согласованных условиях с одновременным составлением протокола разногласий.   - </vt:lpstr>
      <vt:lpstr>1)  ПРОТОКОЛ заседания профсоюзного комитета первичной профсоюзной организации;  2)  УВЕДОМЛЕНИЕ о начале коллективных переговоров;  3)  ПРИКАЗ «О проведении коллективных переговоров по подготовке и заключению коллективного договора»;  4)  ПРОТОКОЛ заседания комиссии для ведения коллективных переговоров, подготовки проекта, заключения коллективного договора и контроля за его выполнением;  5)  ПРОТОКОЛ РАЗНОГЛАСИЙ по проекту коллективного договора  6)  ПОЛОЖЕНИЕ «О порядке ведения переговоров между работниками и работодателем по заключению коллективного договора»    </vt:lpstr>
      <vt:lpstr> Письменное уведомление о заключении  (продлении) коллективного договора должно быть направлено способом, позволяющим зафиксировать факт его получения работодателем  (вручение уполномоченному лицу под роспись, направление почтовой связью с уведомлением  о вручении и т. д.).  Уведомление составляется в произвольной форме. В нем рекомендуется сформулировать сроки, порядок и место проведения переговоров, указать состав лиц, назначенных представителями стороны.  При наличии действующего коллективного договора в организации срок начала переговоров о заключении нового или продлении действующего коллективного договора рекомендуется определять исходя из возможного срока разработки проекта и ведения переговоров по новому коллективному договору или продлению действующего и необходимости окончании этой работы до окончания срока действующего.  При этом следует учитывать предельный срок - 3 месяца со дня начала переговоров, в который стороны должны подписать коллективный договор на согласованных условиях.  Сторона, получившая предложение о начале коллективных переговоров, обязана письменно (с указанием даты) отреагировать на полученное предложение, направив инициатору проведения переговоров ответ с указанием представителей от своей стороны для участия в работе комиссии по ведению коллективных переговоров и их полномочий (часть вторая статьи 36 ТК РФ). Ответом работодателя может быть приказ о начале переговоров, который передается инициатору переговоров. </vt:lpstr>
      <vt:lpstr>Приступая к переговорам, стороны на равноправной основе образуют комиссию для ведения коллективных переговоров, подготовки проекта, заключения коллективного договора и контроля за его выполнением (ст.35 ТК РФ).   Количество лиц, направляемых для работы в комиссии, каждая сторона определяет самостоятельно. Рекомендуется каждой из сторон выдвигать в комиссию равное число ее членов.  Создание комиссии оформляется приказом руководителя организации и постановлением профсоюзного комитета (или приказом по согласованию с профсоюзным комитетом).  Комиссия работает на постоянной основе и по мере необходимости сторонами коллективного договора производится замена своих представителей.  Комиссия утверждает график переговорного процесса и планируют повестку дня своих заседаний.  Каждая сторона вырабатывает   предложения   в   проект коллективного договора.  Условия деятельности комиссии желательно закрепить Положением о порядке ведения переговоров между работниками и работодателем, утверждаемым приказом руководителя организации и постановлением профсоюзного комитета (или приказом руководителя организации по согласованию с профкомом)  Заседания комиссии, ее решения оформляются протоколами. </vt:lpstr>
      <vt:lpstr>Лица, участвующие в коллективных переговорах, подготовке проекта коллективного договора, соглашения, должны освобождаться от основной работы с сохранением среднего заработка на срок, определяемый соглашением сторон, но не более трех месяцев.  Все затраты, связанные с участием в коллективных переговорах, компенсируются в порядке, установленном трудовым законодательством и иными нормативными правовыми актами, содержащими нормы трудового права, коллективным договором, соглашением.   Оплата услуг экспертов, специалистов и посредников производится приглашающей стороной, если иное не будет предусмотрено коллективным договором, соглашением.  Представители работников, участвующие в коллективных переговорах, в период их ведения за исключение не могут быть без предварительного согласия органа, уполномочившего их на представительство, подвергнуты дисциплинарному взысканию, переведены на другую работу или уволены по инициативе работодателя,м случаев расторжения трудового договора за совершение проступка, за который в соответствии с Трудовым кодексом РФ, иными федеральными законами предусмотрено увольнение с работы (ст.39 ТК РФ). </vt:lpstr>
      <vt:lpstr>Содержание и структура коллективного договора определяются сторонами (Ст. 41 ТК РФ).  В коллективном договоре с учетом финансово-экономического положения работодателя могут устанавливаться льготы и преимущества для работников, условия труда, более благоприятные по сравнению с установленными законами, иными нормативными правовыми актами, соглашениями.  При составлении КД необходимо учитывать также положения Региональных и территориальных трехсторонних соглашений.                         </vt:lpstr>
      <vt:lpstr>- заключается на срок не более трех лет и вступает в силу со дня подписания его сторонами либо со дня, установленного коллективным договором. Стороны имеют право продлевать действие договора на срок не более трех лет. Автоматическое продление законом не предусмотрено.  - Изменение и дополнение коллективного договора производятся в порядке, установленном для его заключения,  либо в порядке, установленном коллективным договором.  - Действие распространяется на всех работников организации,  - сохраняет свое действие в случаях изменения наименования организации, изменения типа государственного или муниципального учреждения, реорганизации организации в форме преобразования, а также расторжения трудового договора с руководителем организации.  При смене формы собственности организации сохраняет свое действие в течение трех месяцев со дня перехода прав собственности.  При реорганизации организации в форме слияния, присоединения, разделения, выделения, ликвидации - сохраняет свое действие в течение всего срока реорганизации, ликвидации  При реорганизации или смене формы собственности организации любая из сторон имеет право направить другой стороне предложения о заключении нового договора или продлении действия прежнего на срок до трех лет.   </vt:lpstr>
      <vt:lpstr>  Обязанность по уведомительной регистрации коллективного договора возложена на работодателя (представителя работодателя), который в течение семи дней со дня подписания коллективного договора должен его направить на уведомительную регистрацию в соответствующий орган по труду.  Вступление коллективного договора, соглашения в силу не зависит от факта их уведомительной регистрации.  При осуществлении регистрации коллективного договора, соответствующий орган по труду выявляет условия, ухудшающие положение работников по сравнению с трудовым законодательством и иными нормативными правовыми актами, содержащими нормы трудового права, и сообщает об этом представителям сторон, подписавшим коллективный договор, соглашение, а также в соответствующую государственную инспекцию труда.   Условия коллективного договора, соглашения, ухудшающие положение работников, недействительны и не подлежат применению.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Коллективный договор</dc:title>
  <dc:creator>Марина Кондратюк</dc:creator>
  <cp:lastModifiedBy>Марина Геннадьевна</cp:lastModifiedBy>
  <cp:revision>70</cp:revision>
  <cp:lastPrinted>2022-08-12T05:05:05Z</cp:lastPrinted>
  <dcterms:created xsi:type="dcterms:W3CDTF">2022-08-08T02:40:55Z</dcterms:created>
  <dcterms:modified xsi:type="dcterms:W3CDTF">2023-03-31T07:45:59Z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