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86" autoAdjust="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24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93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4782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33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1311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61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24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8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8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91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7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93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8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04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10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07CB0-A4F8-48D6-8ED6-55DE96036CF0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D512BB-B62C-4828-8EC2-07A23D4AB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5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545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Что должен знать и учитывать в работе с Уставом Профсоюза председатель первичной профсоюзной организации</a:t>
            </a:r>
            <a:r>
              <a:rPr lang="ru-RU" sz="2000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/>
            </a:r>
            <a:br>
              <a:rPr lang="ru-RU" sz="2000" dirty="0" smtClean="0">
                <a:solidFill>
                  <a:schemeClr val="accent5"/>
                </a:solidFill>
                <a:latin typeface="Arial Narrow" panose="020B0606020202030204" pitchFamily="34" charset="0"/>
              </a:rPr>
            </a:br>
            <a:r>
              <a:rPr lang="ru-RU" sz="2800" dirty="0" smtClean="0">
                <a:solidFill>
                  <a:schemeClr val="accent5"/>
                </a:solidFill>
                <a:latin typeface="Arial Narrow" panose="020B0606020202030204" pitchFamily="34" charset="0"/>
              </a:rPr>
              <a:t> </a:t>
            </a:r>
            <a:br>
              <a:rPr lang="ru-RU" sz="2800" dirty="0" smtClean="0">
                <a:solidFill>
                  <a:schemeClr val="accent5"/>
                </a:solidFill>
                <a:latin typeface="Arial Narrow" panose="020B0606020202030204" pitchFamily="34" charset="0"/>
              </a:rPr>
            </a:br>
            <a:endParaRPr lang="ru-RU" sz="2800" dirty="0">
              <a:solidFill>
                <a:schemeClr val="accent5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0145"/>
            <a:ext cx="8733675" cy="5015346"/>
          </a:xfrm>
        </p:spPr>
        <p:txBody>
          <a:bodyPr>
            <a:normAutofit fontScale="55000" lnSpcReduction="20000"/>
          </a:bodyPr>
          <a:lstStyle/>
          <a:p>
            <a:r>
              <a:rPr lang="ru-RU" sz="2600" dirty="0" smtClean="0"/>
              <a:t>Устав </a:t>
            </a:r>
            <a:r>
              <a:rPr lang="ru-RU" sz="2600" dirty="0"/>
              <a:t>Профессионального союза работников народного образования и науки Российской Федерации (Общероссийский Профсоюз образования – сокращенное наименование)</a:t>
            </a:r>
          </a:p>
          <a:p>
            <a:r>
              <a:rPr lang="ru-RU" sz="2600" dirty="0" smtClean="0"/>
              <a:t>Изменения </a:t>
            </a:r>
            <a:r>
              <a:rPr lang="ru-RU" sz="2600" dirty="0"/>
              <a:t>и дополнения внесены </a:t>
            </a:r>
            <a:r>
              <a:rPr lang="en-US" sz="2600" dirty="0"/>
              <a:t>VIII</a:t>
            </a:r>
            <a:r>
              <a:rPr lang="ru-RU" sz="2600" dirty="0"/>
              <a:t> Съездом Профсоюза 14 октября 2020 года</a:t>
            </a:r>
          </a:p>
          <a:p>
            <a:r>
              <a:rPr lang="ru-RU" sz="2600" dirty="0" smtClean="0"/>
              <a:t>Устав </a:t>
            </a:r>
            <a:r>
              <a:rPr lang="ru-RU" sz="2600" dirty="0"/>
              <a:t>Профсоюза зарегистрирован Министерством Юстиции Российской Федерации 27 ноября 2020 года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accent5"/>
                </a:solidFill>
                <a:latin typeface="Bahnschrift SemiBold" panose="020B0502040204020203" pitchFamily="34" charset="0"/>
              </a:rPr>
              <a:t>Впервые вместе с Уставом Профсоюза зарегистрированы 3 документа:</a:t>
            </a:r>
          </a:p>
          <a:p>
            <a:r>
              <a:rPr lang="ru-RU" sz="2900" dirty="0" smtClean="0"/>
              <a:t>Порядок </a:t>
            </a:r>
            <a:r>
              <a:rPr lang="ru-RU" sz="2900" dirty="0"/>
              <a:t>принятия в члены Профсоюза и прекращения членства в Профсоюзе;</a:t>
            </a:r>
          </a:p>
          <a:p>
            <a:r>
              <a:rPr lang="ru-RU" sz="2900" dirty="0" smtClean="0"/>
              <a:t>Положение </a:t>
            </a:r>
            <a:r>
              <a:rPr lang="ru-RU" sz="2900" dirty="0"/>
              <a:t>о размере и порядке уплаты членами Профессионального союза работников народного образования и науки Российской Федерации членских профсоюзных взносов;</a:t>
            </a:r>
          </a:p>
          <a:p>
            <a:r>
              <a:rPr lang="ru-RU" sz="2900" dirty="0" smtClean="0"/>
              <a:t>Положение </a:t>
            </a:r>
            <a:r>
              <a:rPr lang="ru-RU" sz="2900" dirty="0"/>
              <a:t>о порядке и содержании деятельности контрольно-ревизионных органов Профессионального союза работников народного образования и науки Российской Федерации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Первичные, территориальные, региональные (межрегиональные) организации Профсоюза осуществляют свою деятельность на основании Устава Профсоюза (п. 10 ст. 1) Общие положения о первичной, территориальной организациях Профсоюза не применяю</a:t>
            </a:r>
            <a:r>
              <a:rPr lang="ru-RU" sz="3200" b="1" dirty="0">
                <a:solidFill>
                  <a:schemeClr val="accent5"/>
                </a:solidFill>
                <a:latin typeface="Bahnschrift Light" panose="020B0502040204020203" pitchFamily="34" charset="0"/>
              </a:rPr>
              <a:t>тся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5"/>
                </a:solidFill>
                <a:latin typeface="Bahnschrift Light" panose="020B0502040204020203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68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Собрание первичной профсоюзной организации (ст. 22)</a:t>
            </a:r>
            <a:r>
              <a:rPr lang="ru-RU" sz="32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вопросы являются вопросами исключительной компетенции и считаются принятыми, если за них проголосовало квалифицированное большинство (не менее 52% участников):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Определение приоритетных направлений деятельности ППО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Отчет профкома и КРК о работе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Выборы председателя ППО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Выборы профсоюзного комитета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Выборы КРК ППО          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Реорганизация, ликвидация ППО (п. 5)  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Протоколы собраний хранятся не менее 5 лет в архиве ППО (п. 6).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29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Профсоюзный комитет (ст. 23).</a:t>
            </a:r>
            <a:r>
              <a:rPr lang="ru-RU" sz="32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уставные направления работы профкома раскрываются </a:t>
            </a:r>
            <a:endParaRPr lang="ru-RU" sz="4800" dirty="0" smtClean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4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 3 </a:t>
            </a:r>
            <a:r>
              <a:rPr lang="ru-RU" sz="4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4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3.1. – 3.25.)</a:t>
            </a:r>
            <a:endParaRPr lang="ru-RU" sz="48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1240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48" y="1275065"/>
            <a:ext cx="1047357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8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9527" y="1316183"/>
            <a:ext cx="73844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Первичная профсоюзная организация (ППО) – добровольное объединение членов Профсоюза, работающих, обучающихся, как правило, в одной организации сферы образования</a:t>
            </a:r>
            <a:r>
              <a:rPr lang="ru-RU" sz="40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0255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55" y="249382"/>
            <a:ext cx="9476045" cy="572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0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принять в члены Профсоюза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(ст. 10)</a:t>
            </a:r>
            <a:r>
              <a:rPr lang="ru-RU" sz="32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1091"/>
            <a:ext cx="8596668" cy="441960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Принять </a:t>
            </a:r>
            <a:r>
              <a:rPr lang="ru-RU" sz="2400" dirty="0"/>
              <a:t>личное заявление от работника, обучающегося в письменной форме, поданное в ППО.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течение 30 дней оформить решением профкома принятие в члены Профсоюза (в малочисленных ППО – решением собрания)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Стаж в Профсоюзе исчисляется со дня подачи заявления</a:t>
            </a:r>
          </a:p>
          <a:p>
            <a:r>
              <a:rPr lang="ru-RU" sz="2400" dirty="0" smtClean="0"/>
              <a:t> Оригинал </a:t>
            </a:r>
            <a:r>
              <a:rPr lang="ru-RU" sz="2400" dirty="0"/>
              <a:t>заявления о вступлении хранится в архиве ППО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2"/>
                </a:solidFill>
              </a:rPr>
              <a:t>Удержание членских профсоюзных взносов осуществляется на основании письменного заявления члена Профсоюза на имя работодателя (п. 3.3. Положения о размере и порядке уплаты членских профсоюзных взносов).</a:t>
            </a:r>
            <a:endParaRPr lang="ru-RU" sz="2400" dirty="0">
              <a:solidFill>
                <a:schemeClr val="accent2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35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0125" y="138546"/>
            <a:ext cx="8525856" cy="678872"/>
          </a:xfrm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Прекращение членства в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Профсоюзе</a:t>
            </a:r>
            <a:b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(ст.10)</a:t>
            </a:r>
            <a:r>
              <a:rPr lang="ru-RU" sz="2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5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650872"/>
              </p:ext>
            </p:extLst>
          </p:nvPr>
        </p:nvGraphicFramePr>
        <p:xfrm>
          <a:off x="304798" y="817418"/>
          <a:ext cx="9476510" cy="6628974"/>
        </p:xfrm>
        <a:graphic>
          <a:graphicData uri="http://schemas.openxmlformats.org/drawingml/2006/table">
            <a:tbl>
              <a:tblPr firstRow="1" firstCol="1" bandRow="1"/>
              <a:tblGrid>
                <a:gridCol w="4002895">
                  <a:extLst>
                    <a:ext uri="{9D8B030D-6E8A-4147-A177-3AD203B41FA5}">
                      <a16:colId xmlns:a16="http://schemas.microsoft.com/office/drawing/2014/main" val="2017532876"/>
                    </a:ext>
                  </a:extLst>
                </a:gridCol>
                <a:gridCol w="994333">
                  <a:extLst>
                    <a:ext uri="{9D8B030D-6E8A-4147-A177-3AD203B41FA5}">
                      <a16:colId xmlns:a16="http://schemas.microsoft.com/office/drawing/2014/main" val="4221054079"/>
                    </a:ext>
                  </a:extLst>
                </a:gridCol>
                <a:gridCol w="4479282">
                  <a:extLst>
                    <a:ext uri="{9D8B030D-6E8A-4147-A177-3AD203B41FA5}">
                      <a16:colId xmlns:a16="http://schemas.microsoft.com/office/drawing/2014/main" val="2958996897"/>
                    </a:ext>
                  </a:extLst>
                </a:gridCol>
              </a:tblGrid>
              <a:tr h="774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Прекращение трудовых отношений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применяется в случае зачисления (восстановления) или приема на работу в организацию сферы образования в течение 6 месяцев, т.е. профсоюзный стаж не прерывается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958622"/>
                  </a:ext>
                </a:extLst>
              </a:tr>
              <a:tr h="51645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Отчисление обучающегося</a:t>
                      </a:r>
                      <a:endParaRPr lang="ru-RU" sz="16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023616"/>
                  </a:ext>
                </a:extLst>
              </a:tr>
              <a:tr h="129113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Выход на пенсию с прекращением трудовых отношений, если пенсионер не изъявил желание в письменной форме остаться на учете в ППО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должно быть написано заявление: «Прошу оставить меня на  учете в ППО….»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135436"/>
                  </a:ext>
                </a:extLst>
              </a:tr>
              <a:tr h="223910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Добровольный выход из Профсоюза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заявление о выходе подается в ППО (п. 5 ст. 10).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Бухгалтера заявления о выходе не принимают, это нарушение Устава Профсоюза.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решения профкома (в малочисленных ППО – собрания)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стаж в Профсоюзе прекращается со дня подачи заявления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214316"/>
                  </a:ext>
                </a:extLst>
              </a:tr>
              <a:tr h="1807592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Лицо, исключенное, либо добровольно вышедшее из Профсоюза, может быть вновь принято в Профсоюз на общих основаниях, но не ранее чем через 1 год и 6 месяцев. Профсоюзный стаж в этом случае исчисляется с даты последнего принятия в члены Профсоюза в соответствии с Порядком принятия в члены Профсоюза и прекращения членства в Профсоюзе.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89" marR="62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787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80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1891" y="609600"/>
            <a:ext cx="8692111" cy="81741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Прекращение членства в Профсоюзе</a:t>
            </a:r>
            <a:br>
              <a:rPr lang="ru-RU" sz="24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(ст.10)</a:t>
            </a:r>
            <a:r>
              <a:rPr lang="ru-RU" sz="24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60012"/>
              </p:ext>
            </p:extLst>
          </p:nvPr>
        </p:nvGraphicFramePr>
        <p:xfrm>
          <a:off x="581892" y="1427019"/>
          <a:ext cx="8959620" cy="5359447"/>
        </p:xfrm>
        <a:graphic>
          <a:graphicData uri="http://schemas.openxmlformats.org/drawingml/2006/table">
            <a:tbl>
              <a:tblPr firstRow="1" firstCol="1" bandRow="1"/>
              <a:tblGrid>
                <a:gridCol w="1842654">
                  <a:extLst>
                    <a:ext uri="{9D8B030D-6E8A-4147-A177-3AD203B41FA5}">
                      <a16:colId xmlns:a16="http://schemas.microsoft.com/office/drawing/2014/main" val="260145414"/>
                    </a:ext>
                  </a:extLst>
                </a:gridCol>
                <a:gridCol w="1052946">
                  <a:extLst>
                    <a:ext uri="{9D8B030D-6E8A-4147-A177-3AD203B41FA5}">
                      <a16:colId xmlns:a16="http://schemas.microsoft.com/office/drawing/2014/main" val="120655106"/>
                    </a:ext>
                  </a:extLst>
                </a:gridCol>
                <a:gridCol w="6064020">
                  <a:extLst>
                    <a:ext uri="{9D8B030D-6E8A-4147-A177-3AD203B41FA5}">
                      <a16:colId xmlns:a16="http://schemas.microsoft.com/office/drawing/2014/main" val="764475933"/>
                    </a:ext>
                  </a:extLst>
                </a:gridCol>
              </a:tblGrid>
              <a:tr h="667252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Председатель первичной профсоюзной организации должен: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Принять личное заявление.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916344"/>
                  </a:ext>
                </a:extLst>
              </a:tr>
              <a:tr h="698715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Проинформировать члена Профсоюза  о п. 7 ст. 10.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Рекомендуем в заявлении о выходе из Профсоюза записать: «Уведомлен, что вступить в Профсоюз повторно, можно через 1,5 года»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48409"/>
                  </a:ext>
                </a:extLst>
              </a:tr>
              <a:tr h="317224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Подготовить решение профкома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43283"/>
                  </a:ext>
                </a:extLst>
              </a:tr>
              <a:tr h="236737">
                <a:tc gridSpan="3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Сообщить в бухгалтерию о выходе из Профсоюза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404130"/>
                  </a:ext>
                </a:extLst>
              </a:tr>
              <a:tr h="356222"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Исключение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 членов Профсоюза</a:t>
                      </a:r>
                      <a:endParaRPr lang="ru-RU" sz="14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2 ст. 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неуплата членских профсоюзных взносов в течение 3 месяцев подряд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333974"/>
                  </a:ext>
                </a:extLst>
              </a:tr>
              <a:tr h="970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неисполнение членом Профсоюза обязанностей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водна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из мер общественного воздействия (выговор, предупреждение возложенных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него настоящим Уставом Профсоюза, если ранее применялась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исключении)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81294"/>
                  </a:ext>
                </a:extLst>
              </a:tr>
              <a:tr h="831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совершение действий (бездействия), нанесших вред Профсоюзу, в том числе распространения сведений не соответствующих действительности и порочащих деловую репутацию Профсоюза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369915"/>
                  </a:ext>
                </a:extLst>
              </a:tr>
              <a:tr h="831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однократное грубое неисполнение председателем (зам. председателя) уставных норм и решений выборных органов соответствующих вышестоящих организаций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09" marR="53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79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21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21109"/>
            <a:ext cx="8596668" cy="1320800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об органах профсоюзной организации (ст. 15)</a:t>
            </a:r>
            <a:r>
              <a:rPr lang="ru-RU" sz="2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Обратить внимание на п. 4.1., 4.6., 4.7.</a:t>
            </a:r>
            <a:r>
              <a:rPr lang="ru-RU" sz="2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работы органов профсоюзных организаций (собрания,  профкома, председателя) (ст. 16)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Правомочность: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собрание правомочно при участии в нем более половины членов Профсоюза (п. 1.2.);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заседания профкома и контрольно-ревизионной комиссии (КРК) правомочны при участии в них более половины членов (п. 1.3.);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решения собрания считаются принятыми, если за них проголосовало более половины участников при наличии кворума (п. 1.6.);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профсоюзный комитет является правомочным при наличии в его составе не менее половины избранных членов профкома (п. 1.7).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Профком ежегодно отчитывается о своей работе (п. 1.8.).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Собрание, профком в случае необходимости могут проводить свои заседания с использованием информационно-телекоммуникационных технологий (п. 1.9.).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Выборы в первичной профсоюзной организации проводятся один раз в пять лет в единые сроки, определяемые Исполкомом Профсоюза (п. 2).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3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Первичная профсоюзная организация (глава 6)</a:t>
            </a:r>
            <a:r>
              <a:rPr lang="ru-RU" sz="2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Органы первичной профсоюзной </a:t>
            </a:r>
            <a: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b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(ст. 21).</a:t>
            </a:r>
            <a:r>
              <a:rPr lang="ru-RU" sz="2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собрание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профсоюзный комитет;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первичной профсоюзной организации;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контрольно-ревизионная комиссия первичной профсоюзной организации.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малочисленной ППО (менее 15 человек) профком и КРК могут не образовываться, их полномочия осуществляет собрание (п. 3).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587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911</Words>
  <Application>Microsoft Office PowerPoint</Application>
  <PresentationFormat>Широкоэкранный</PresentationFormat>
  <Paragraphs>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Bahnschrift Light</vt:lpstr>
      <vt:lpstr>Bahnschrift SemiBold</vt:lpstr>
      <vt:lpstr>Calibri</vt:lpstr>
      <vt:lpstr>Times New Roman</vt:lpstr>
      <vt:lpstr>Trebuchet MS</vt:lpstr>
      <vt:lpstr>Wingdings 3</vt:lpstr>
      <vt:lpstr>Аспект</vt:lpstr>
      <vt:lpstr>Что должен знать и учитывать в работе с Уставом Профсоюза председатель первичной профсоюзной организации   </vt:lpstr>
      <vt:lpstr>Презентация PowerPoint</vt:lpstr>
      <vt:lpstr>Презентация PowerPoint</vt:lpstr>
      <vt:lpstr>Презентация PowerPoint</vt:lpstr>
      <vt:lpstr>Как принять в члены Профсоюза?  (ст. 10) </vt:lpstr>
      <vt:lpstr>Прекращение членства в Профсоюзе  (ст.10) </vt:lpstr>
      <vt:lpstr>Прекращение членства в Профсоюзе  (ст.10) </vt:lpstr>
      <vt:lpstr>Все об органах профсоюзной организации (ст. 15)  Обратить внимание на п. 4.1., 4.6., 4.7. </vt:lpstr>
      <vt:lpstr>Первичная профсоюзная организация (глава 6) Органы первичной профсоюзной организации  (ст. 21). </vt:lpstr>
      <vt:lpstr>Собрание первичной профсоюзной организации (ст. 22) </vt:lpstr>
      <vt:lpstr>Профсоюзный комитет (ст. 23).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должен знать и учитывать в работе с Уставом Профсоюза председатель первичной профсоюзной организации   </dc:title>
  <dc:creator>Пользователь Windows</dc:creator>
  <cp:lastModifiedBy>Пользователь Windows</cp:lastModifiedBy>
  <cp:revision>7</cp:revision>
  <dcterms:created xsi:type="dcterms:W3CDTF">2021-03-17T02:38:58Z</dcterms:created>
  <dcterms:modified xsi:type="dcterms:W3CDTF">2021-03-17T03:30:13Z</dcterms:modified>
</cp:coreProperties>
</file>